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6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dvolená sekcia" id="{A8549B10-CAF2-462A-A36F-8AD9F1827433}">
          <p14:sldIdLst>
            <p14:sldId id="256"/>
            <p14:sldId id="275"/>
            <p14:sldId id="257"/>
            <p14:sldId id="258"/>
            <p14:sldId id="259"/>
            <p14:sldId id="260"/>
            <p14:sldId id="261"/>
            <p14:sldId id="273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Sekcia bez názvu" id="{51EC8794-672B-49E3-A41C-BA5A8873EBAE}">
          <p14:sldIdLst>
            <p14:sldId id="272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>
        <p:scale>
          <a:sx n="66" d="100"/>
          <a:sy n="66" d="100"/>
        </p:scale>
        <p:origin x="-152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314A3-99A3-47D9-89EC-8D05A353A68B}" type="datetimeFigureOut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34EB5-165E-4EE5-A8C8-16E4A71A05E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4395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EB5-165E-4EE5-A8C8-16E4A71A05EF}" type="slidenum">
              <a:rPr lang="sk-SK" smtClean="0"/>
              <a:pPr/>
              <a:t>17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484A-CB82-4F2E-9124-09E6FD016CAF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7EBA-EA99-44D1-B0D4-AFD89466B721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E1EE-2F1E-4B8E-8C03-32C26B411024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FE03-97CB-49AE-A437-E9F710D13146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E874-5F61-47B2-A462-A79EB322305C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B44B-7FAB-49C0-95AB-EBC959DCFA4C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38-5B69-439C-B0BE-518EA0C75ED2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211-D0A0-4087-99F7-885BF85161BA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7820-F511-4915-9DC8-FE3451947F4B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621C-3504-4416-B822-4477FC6AFE4D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4E35-3678-4773-8D8E-2575B40FBFD5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  <p:transition spd="slow">
    <p:push dir="u"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30650E-220D-417A-9D39-7DF371459C00}" type="datetime1">
              <a:rPr lang="sk-SK" smtClean="0"/>
              <a:pPr/>
              <a:t>28. 2. 2012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0ED196-9DE3-49E7-A048-563DC6C9E96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sh dir="u"/>
    <p:sndAc>
      <p:stSnd>
        <p:snd r:embed="rId13" name="arrow.wav"/>
      </p:stSnd>
    </p:sndAc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41884" y="476672"/>
            <a:ext cx="89021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k-SK" sz="4800" b="1" cap="all" spc="0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Výmena práčky v domácnosti</a:t>
            </a:r>
            <a:endParaRPr lang="sk-SK" sz="48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4" name="Picture 2" descr="http://pra.cka.szm.com/images/pracka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8954" y="2016379"/>
            <a:ext cx="2529430" cy="32174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http://www.bombara.estranky.sk/archiv/inahled/60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" name="AutoShape 6" descr="http://www.bombara.estranky.sk/archiv/inahled/60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80" name="Picture 8" descr="http://www.bombara.estranky.sk/archiv/inahled/6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443" y="2158924"/>
            <a:ext cx="3886499" cy="2914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979712" y="476672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>
              <a:lnSpc>
                <a:spcPct val="20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Energetická hospodárnosť je určená podľa nasledujúcej tabuľky:</a:t>
            </a:r>
          </a:p>
          <a:p>
            <a:pPr algn="ctr" fontAlgn="t">
              <a:lnSpc>
                <a:spcPct val="200000"/>
              </a:lnSpc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854046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10</a:t>
            </a:fld>
            <a:endParaRPr lang="sk-SK"/>
          </a:p>
        </p:txBody>
      </p:sp>
      <p:sp>
        <p:nvSpPr>
          <p:cNvPr id="6" name="Tlačidlo akcie: Domov 5">
            <a:hlinkClick r:id="rId4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etri.sk/tmp/asset_cache/original.2/000001232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288204"/>
            <a:ext cx="3672408" cy="6569796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4283968" y="332656"/>
            <a:ext cx="48600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sk-SK" sz="2000" b="1" dirty="0"/>
              <a:t>3. Ekologická značka – kvietok </a:t>
            </a:r>
            <a:endParaRPr lang="sk-SK" sz="2000" dirty="0" smtClean="0"/>
          </a:p>
          <a:p>
            <a:pPr fontAlgn="t"/>
            <a:r>
              <a:rPr lang="sk-SK" sz="2000" dirty="0" smtClean="0"/>
              <a:t>Environmentálna značka Európskej únie je udeľovaná výrobkom, ktoré počas celej životnosti, vrátane vývinu produktu, výroby, distribúcie, používania a likvidácie v porovnaní s bežnými výrobkami menej zaťažujú životné prostredie. Jednotlivé životné fázy výrobku sú hodnotené z nasledujúcich environmentálnych aspektov: </a:t>
            </a:r>
          </a:p>
          <a:p>
            <a:pPr fontAlgn="t"/>
            <a:r>
              <a:rPr lang="sk-SK" sz="2000" dirty="0" smtClean="0"/>
              <a:t>tvorba odpadu, znečisťovanie a poškodzovanie pôdy, </a:t>
            </a:r>
          </a:p>
          <a:p>
            <a:pPr fontAlgn="t"/>
            <a:r>
              <a:rPr lang="sk-SK" sz="2000" dirty="0" smtClean="0"/>
              <a:t>znečisťovanie vody, </a:t>
            </a:r>
          </a:p>
          <a:p>
            <a:pPr fontAlgn="t"/>
            <a:r>
              <a:rPr lang="sk-SK" sz="2000" dirty="0" smtClean="0"/>
              <a:t>znečisťovanie ovzdušia, </a:t>
            </a:r>
          </a:p>
          <a:p>
            <a:pPr fontAlgn="t"/>
            <a:r>
              <a:rPr lang="sk-SK" sz="2000" dirty="0" smtClean="0"/>
              <a:t>hluk, </a:t>
            </a:r>
          </a:p>
          <a:p>
            <a:pPr fontAlgn="t"/>
            <a:r>
              <a:rPr lang="sk-SK" sz="2000" dirty="0" smtClean="0"/>
              <a:t>spotreba energie, </a:t>
            </a:r>
          </a:p>
          <a:p>
            <a:pPr fontAlgn="t"/>
            <a:r>
              <a:rPr lang="sk-SK" sz="2000" dirty="0" smtClean="0"/>
              <a:t>spotreba prírodných zdrojov, </a:t>
            </a:r>
          </a:p>
          <a:p>
            <a:pPr fontAlgn="t"/>
            <a:r>
              <a:rPr lang="sk-SK" sz="2000" dirty="0" smtClean="0"/>
              <a:t>dopady na ekosystémy. </a:t>
            </a:r>
            <a:br>
              <a:rPr lang="sk-SK" sz="2000" dirty="0" smtClean="0"/>
            </a:br>
            <a:endParaRPr lang="sk-SK" sz="2000" dirty="0" smtClean="0"/>
          </a:p>
          <a:p>
            <a:endParaRPr lang="sk-SK" sz="20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11</a:t>
            </a:fld>
            <a:endParaRPr lang="sk-SK"/>
          </a:p>
        </p:txBody>
      </p:sp>
      <p:sp>
        <p:nvSpPr>
          <p:cNvPr id="5" name="Tlačidlo akcie: Domov 4">
            <a:hlinkClick r:id="rId4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etri.sk/tmp/asset_cache/original.2/000001232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288204"/>
            <a:ext cx="3672408" cy="6569796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4355976" y="332656"/>
            <a:ext cx="43204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sk-SK" sz="2000" b="1" dirty="0"/>
              <a:t>4. Spotreba elektrickej energie </a:t>
            </a:r>
            <a:endParaRPr lang="sk-SK" sz="2000" dirty="0" smtClean="0"/>
          </a:p>
          <a:p>
            <a:pPr fontAlgn="t"/>
            <a:r>
              <a:rPr lang="sk-SK" sz="2000" dirty="0" smtClean="0"/>
              <a:t>Spotreba elektrickej energie je uvádzaná v </a:t>
            </a:r>
            <a:r>
              <a:rPr lang="sk-SK" sz="2000" dirty="0" err="1" smtClean="0"/>
              <a:t>kWh</a:t>
            </a:r>
            <a:r>
              <a:rPr lang="sk-SK" sz="2000" dirty="0" smtClean="0"/>
              <a:t> ako spotreba energie pri štandardnom cykle prania bavlny pri teplote 60 °C. Skutočná spotreba však závisí od toho, ako je spotrebič používaný. </a:t>
            </a:r>
          </a:p>
          <a:p>
            <a:pPr fontAlgn="t"/>
            <a:r>
              <a:rPr lang="sk-SK" sz="2000" dirty="0" smtClean="0"/>
              <a:t>Okrem energetického štítku výrobcovia prikladajú k práčke aj tzv. </a:t>
            </a:r>
            <a:r>
              <a:rPr lang="sk-SK" sz="2000" b="1" dirty="0" smtClean="0"/>
              <a:t>Energetický opis práčky</a:t>
            </a:r>
            <a:r>
              <a:rPr lang="sk-SK" sz="2000" dirty="0" smtClean="0"/>
              <a:t>, v ktorom sa uvádza aj priemerná ročná spotreba energie. Tá sa uvádza ako odhadovaná ročná spotreba pre štvorčlennú domácnosť – 200 štandardných praní za rok pri teplote 60 °C. </a:t>
            </a:r>
          </a:p>
          <a:p>
            <a:pPr fontAlgn="t"/>
            <a:r>
              <a:rPr lang="sk-SK" sz="2000" dirty="0" smtClean="0"/>
              <a:t>Odhadovaná ročná spotreba podľa triedy energetickej hospodárnosti pri náplni 6 kg a priemernej cene za elektrinu 4 Sk/</a:t>
            </a:r>
            <a:r>
              <a:rPr lang="sk-SK" sz="2000" dirty="0" err="1" smtClean="0"/>
              <a:t>kWh</a:t>
            </a:r>
            <a:r>
              <a:rPr lang="sk-SK" sz="2000" dirty="0" smtClean="0"/>
              <a:t> (0,1327 €/</a:t>
            </a:r>
            <a:r>
              <a:rPr lang="sk-SK" sz="2000" dirty="0" err="1" smtClean="0"/>
              <a:t>kWh</a:t>
            </a:r>
            <a:r>
              <a:rPr lang="sk-SK" sz="2000" dirty="0" smtClean="0"/>
              <a:t>):</a:t>
            </a:r>
          </a:p>
          <a:p>
            <a:endParaRPr lang="sk-SK" sz="20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12</a:t>
            </a:fld>
            <a:endParaRPr lang="sk-SK"/>
          </a:p>
        </p:txBody>
      </p:sp>
      <p:sp>
        <p:nvSpPr>
          <p:cNvPr id="5" name="Tlačidlo akcie: Domov 4">
            <a:hlinkClick r:id="rId4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5" y="1196752"/>
            <a:ext cx="9070789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13</a:t>
            </a:fld>
            <a:endParaRPr lang="sk-SK"/>
          </a:p>
        </p:txBody>
      </p:sp>
      <p:sp>
        <p:nvSpPr>
          <p:cNvPr id="4" name="Tlačidlo akcie: Domov 3">
            <a:hlinkClick r:id="rId4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etri.sk/tmp/asset_cache/original.2/000001232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362" y="436958"/>
            <a:ext cx="3475533" cy="6217594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3923928" y="117693"/>
            <a:ext cx="48965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sk-SK" b="1" dirty="0"/>
              <a:t>5. Trieda účinnosti prania </a:t>
            </a:r>
            <a:r>
              <a:rPr lang="sk-SK" dirty="0" smtClean="0"/>
              <a:t> </a:t>
            </a:r>
          </a:p>
          <a:p>
            <a:pPr fontAlgn="t"/>
            <a:r>
              <a:rPr lang="sk-SK" dirty="0" smtClean="0"/>
              <a:t>Trieda účinnosti prania je daná indexom účinnosti prania pri štandardnom 60° C cykle prania. Písmeno A označuje práčky s najvyššou účinnosťou prania a písmeno G práčky s najnižšou účinnosťou. </a:t>
            </a:r>
          </a:p>
          <a:p>
            <a:pPr fontAlgn="t"/>
            <a:r>
              <a:rPr lang="sk-SK" b="1" dirty="0"/>
              <a:t>6. Trieda účinnosti odstreďovania </a:t>
            </a:r>
            <a:r>
              <a:rPr lang="sk-SK" dirty="0" smtClean="0"/>
              <a:t> </a:t>
            </a:r>
          </a:p>
          <a:p>
            <a:pPr fontAlgn="t"/>
            <a:r>
              <a:rPr lang="sk-SK" dirty="0" smtClean="0"/>
              <a:t>Podľa účinnosti odstreďovania sú práčky označené 7 triedami od A (najúčinnejšia) až po G (najmenej účinná). </a:t>
            </a:r>
          </a:p>
          <a:p>
            <a:pPr fontAlgn="t"/>
            <a:r>
              <a:rPr lang="sk-SK" b="1" dirty="0"/>
              <a:t>7. Rýchlosť odstreďovania </a:t>
            </a:r>
            <a:endParaRPr lang="sk-SK" dirty="0" smtClean="0"/>
          </a:p>
          <a:p>
            <a:pPr fontAlgn="t"/>
            <a:r>
              <a:rPr lang="sk-SK" dirty="0" smtClean="0"/>
              <a:t>Údaj nám hovorí o maximálnej rýchlosti rotácie dosiahnutej pre štandardný cyklus prania bavlny pri teplote 60 °. </a:t>
            </a:r>
          </a:p>
          <a:p>
            <a:pPr fontAlgn="t"/>
            <a:r>
              <a:rPr lang="sk-SK" b="1" dirty="0"/>
              <a:t>8. Kapacita (kg) </a:t>
            </a:r>
            <a:endParaRPr lang="sk-SK" dirty="0" smtClean="0"/>
          </a:p>
          <a:p>
            <a:pPr fontAlgn="t"/>
            <a:r>
              <a:rPr lang="sk-SK" dirty="0" smtClean="0"/>
              <a:t>Údaj označuje výkon práčky pre štandardný cyklus prania bavlny pri teplote 60 °C. </a:t>
            </a:r>
          </a:p>
          <a:p>
            <a:pPr fontAlgn="t"/>
            <a:r>
              <a:rPr lang="sk-SK" b="1" dirty="0"/>
              <a:t>9. Spotreba vody </a:t>
            </a:r>
            <a:endParaRPr lang="sk-SK" dirty="0" smtClean="0"/>
          </a:p>
          <a:p>
            <a:pPr fontAlgn="t"/>
            <a:r>
              <a:rPr lang="sk-SK" dirty="0" smtClean="0"/>
              <a:t>Údaj o spotrebe vody v litroch pri štandardnom cykle prania bavlny pri teplote 60 °C. </a:t>
            </a:r>
          </a:p>
          <a:p>
            <a:pPr fontAlgn="t"/>
            <a:r>
              <a:rPr lang="sk-SK" b="1" dirty="0"/>
              <a:t>10. Hlučnosť </a:t>
            </a:r>
            <a:endParaRPr lang="sk-SK" dirty="0" smtClean="0"/>
          </a:p>
          <a:p>
            <a:pPr fontAlgn="t"/>
            <a:r>
              <a:rPr lang="sk-SK" dirty="0" smtClean="0"/>
              <a:t>Údaj o maximálnej hlučnosti počas prania a odstreďovania. Údaj sa meria pri štandardnom cykle prania bavlny pri teplote 60 °C. </a:t>
            </a:r>
          </a:p>
          <a:p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14</a:t>
            </a:fld>
            <a:endParaRPr lang="sk-SK"/>
          </a:p>
        </p:txBody>
      </p:sp>
      <p:sp>
        <p:nvSpPr>
          <p:cNvPr id="5" name="Tlačidlo akcie: Domov 4">
            <a:hlinkClick r:id="rId4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8516613"/>
              </p:ext>
            </p:extLst>
          </p:nvPr>
        </p:nvGraphicFramePr>
        <p:xfrm>
          <a:off x="-5682" y="1124744"/>
          <a:ext cx="9129803" cy="518457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5674"/>
                <a:gridCol w="509273"/>
                <a:gridCol w="383415"/>
                <a:gridCol w="679660"/>
                <a:gridCol w="426056"/>
                <a:gridCol w="466632"/>
                <a:gridCol w="473395"/>
                <a:gridCol w="523170"/>
                <a:gridCol w="504056"/>
                <a:gridCol w="519269"/>
                <a:gridCol w="720080"/>
                <a:gridCol w="864096"/>
                <a:gridCol w="432048"/>
                <a:gridCol w="792088"/>
                <a:gridCol w="504056"/>
                <a:gridCol w="416835"/>
              </a:tblGrid>
              <a:tr h="186727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Názov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cena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max.náplň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Odložený štart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Hlučnosť</a:t>
                      </a:r>
                      <a:endParaRPr lang="sk-SK" sz="16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Otáčky</a:t>
                      </a:r>
                      <a:endParaRPr lang="sk-SK" sz="16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Hmotnosť</a:t>
                      </a:r>
                      <a:endParaRPr lang="sk-SK" sz="16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zmysel</a:t>
                      </a:r>
                      <a:endParaRPr lang="sk-SK" sz="16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Farba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Displej</a:t>
                      </a:r>
                      <a:endParaRPr lang="sk-SK" sz="16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Spotreba el. energie 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Energetická trieda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Spotreba vody 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Rozmery</a:t>
                      </a:r>
                      <a:endParaRPr lang="sk-SK" sz="16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Objem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</a:t>
                      </a:r>
                      <a:r>
                        <a:rPr lang="sk-SK" sz="1600" b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</a:t>
                      </a:r>
                      <a:r>
                        <a:rPr lang="sk-SK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sk-SK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vert="vert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Whirlpool</a:t>
                      </a:r>
                      <a:r>
                        <a:rPr lang="sk-SK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AWE 9629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k-SK" sz="1400" b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sk-SK" sz="14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</a:t>
                      </a:r>
                      <a:endParaRPr lang="sk-SK" sz="1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kg 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dB 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 </a:t>
                      </a:r>
                      <a:r>
                        <a:rPr lang="sk-SK" sz="14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</a:t>
                      </a:r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./min 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kg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Biela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 </a:t>
                      </a:r>
                      <a:r>
                        <a:rPr lang="sk-SK" sz="1400" b="1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kWh</a:t>
                      </a:r>
                      <a:r>
                        <a:rPr lang="sk-SK" sz="1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sk-SK" sz="1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A++ 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l </a:t>
                      </a:r>
                      <a:endParaRPr lang="sk-SK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90*40*60</a:t>
                      </a:r>
                      <a:endParaRPr lang="sk-SK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42l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Gorenje</a:t>
                      </a:r>
                      <a:r>
                        <a:rPr lang="sk-SK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WT 63131   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kg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dB</a:t>
                      </a:r>
                      <a:endParaRPr lang="sk-SK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 </a:t>
                      </a:r>
                      <a:r>
                        <a:rPr lang="sk-SK" sz="1400" b="1" u="none" strike="noStrike" dirty="0" err="1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</a:t>
                      </a:r>
                      <a:r>
                        <a:rPr lang="sk-SK" sz="1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./min.</a:t>
                      </a:r>
                      <a:endParaRPr lang="sk-SK" sz="1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kg</a:t>
                      </a:r>
                      <a:endParaRPr lang="sk-SK" sz="1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Bielaa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1,14 kWh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l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85*40*60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40l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Electrolux EWT106411W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kg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dB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</a:t>
                      </a:r>
                      <a:r>
                        <a:rPr lang="sk-SK" sz="1400" b="1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</a:t>
                      </a:r>
                      <a:r>
                        <a:rPr lang="sk-SK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./min.</a:t>
                      </a:r>
                      <a:endParaRPr lang="sk-SK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62,6 kg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 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Biela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1,02 kWh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l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85*40*60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42l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AEG L 60260 TL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</a:t>
                      </a:r>
                      <a:endParaRPr lang="sk-SK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kg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dB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 ot./min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64,6 kg</a:t>
                      </a:r>
                      <a:endParaRPr lang="sk-SK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Biela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1,02 kWh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l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85*40*60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40l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sk-SK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75698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INDESIT WITXL 129 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kg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dB</a:t>
                      </a:r>
                      <a:endParaRPr lang="sk-SK" sz="1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1200 ot./min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kg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áno 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Biela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1,14 </a:t>
                      </a:r>
                      <a:r>
                        <a:rPr lang="sk-SK" sz="14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kWh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l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85*40*60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40l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sk-SK" sz="1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15</a:t>
            </a:fld>
            <a:endParaRPr lang="sk-SK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diginakup.sk/2804-2900-thickbox/whirlpool-awe-9629-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770693" cy="47706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2211512" y="549246"/>
            <a:ext cx="4878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Whirlpool</a:t>
            </a:r>
            <a:r>
              <a:rPr lang="sk-SK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AWE 9629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934428" y="1988840"/>
            <a:ext cx="41020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Nikdy nič nie je ideálne. Upustili sme od požiadavky rozmerov, na ktorej nám až tak nezáleží a spotreba vody je len o tri litre väčšia ako pri ostatných modeloch. Ale za to spotreba energie je najnižšia zo všetkých modelov. A cenovo je taktiež najvýhodnejšia.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16</a:t>
            </a:fld>
            <a:endParaRPr lang="sk-SK"/>
          </a:p>
        </p:txBody>
      </p:sp>
      <p:sp>
        <p:nvSpPr>
          <p:cNvPr id="6" name="Tlačidlo akcie: Domov 5">
            <a:hlinkClick r:id="rId4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okTextu 10"/>
          <p:cNvSpPr txBox="1"/>
          <p:nvPr/>
        </p:nvSpPr>
        <p:spPr>
          <a:xfrm>
            <a:off x="1043608" y="350068"/>
            <a:ext cx="69847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Tipy na šetrenie: </a:t>
            </a:r>
          </a:p>
          <a:p>
            <a:endParaRPr lang="sk-SK" dirty="0"/>
          </a:p>
          <a:p>
            <a:r>
              <a:rPr lang="sk-SK" b="1" dirty="0" smtClean="0"/>
              <a:t>Perte s plným bubnom</a:t>
            </a:r>
            <a:r>
              <a:rPr lang="sk-SK" dirty="0" smtClean="0"/>
              <a:t> Veľkosť práčky voľte podľa potrieb vašej domácnosti. Ak naplníte bubon len do polovice, zbytočne sa zvyšuje spotreba energie pri praní.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Odstreďujte len pred sušením</a:t>
            </a:r>
            <a:r>
              <a:rPr lang="sk-SK" dirty="0" smtClean="0"/>
              <a:t> Práčka s vysokým výkonom odstreďovania má zmysel predovšetkým vtedy, ak po ňom nasleduje sušenie bielizne. Modely s otáčkami 1600 za minútu odstredia z textílií až o 10% vody viac ako zariadenia s 1200 otáčkami. To ušetrí energiu a čas pri sušení. </a:t>
            </a:r>
          </a:p>
          <a:p>
            <a:endParaRPr lang="sk-SK" dirty="0"/>
          </a:p>
          <a:p>
            <a:r>
              <a:rPr lang="sk-SK" b="1" dirty="0" err="1" smtClean="0"/>
              <a:t>Predpieranie</a:t>
            </a:r>
            <a:r>
              <a:rPr lang="sk-SK" dirty="0" smtClean="0"/>
              <a:t> Predpranie používajte len v prípade veľmi znečistenej bielizne, napríklad pri pracovných odevoch. Fľaky ošetrite pred praním špeciálnymi prostriedkami ako odstraňovače fľakov, bielidlá. </a:t>
            </a:r>
          </a:p>
          <a:p>
            <a:endParaRPr lang="sk-SK" dirty="0" smtClean="0"/>
          </a:p>
          <a:p>
            <a:r>
              <a:rPr lang="sk-SK" b="1" dirty="0" smtClean="0"/>
              <a:t>Zvoľte správnu teplotu</a:t>
            </a:r>
            <a:r>
              <a:rPr lang="sk-SK" dirty="0" smtClean="0"/>
              <a:t> Moderné pracie prostriedky sú účinné už pri nízkych teplotách. Správna teplota prania pre farebnú bielizeň je 30 – 40 </a:t>
            </a:r>
            <a:r>
              <a:rPr lang="sk-SK" baseline="30000" dirty="0" err="1" smtClean="0"/>
              <a:t>o</a:t>
            </a:r>
            <a:r>
              <a:rPr lang="sk-SK" dirty="0" err="1" smtClean="0"/>
              <a:t>C</a:t>
            </a:r>
            <a:r>
              <a:rPr lang="sk-SK" dirty="0" smtClean="0"/>
              <a:t>. Bielizeň, ktorú možno vyvárať, je obvykle čistá už pri 60 </a:t>
            </a:r>
            <a:r>
              <a:rPr lang="sk-SK" baseline="30000" dirty="0" err="1" smtClean="0"/>
              <a:t>o</a:t>
            </a:r>
            <a:r>
              <a:rPr lang="sk-SK" dirty="0" err="1" smtClean="0"/>
              <a:t>C</a:t>
            </a:r>
            <a:r>
              <a:rPr lang="sk-SK" dirty="0" smtClean="0"/>
              <a:t>.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17</a:t>
            </a:fld>
            <a:endParaRPr lang="sk-SK"/>
          </a:p>
        </p:txBody>
      </p:sp>
      <p:sp>
        <p:nvSpPr>
          <p:cNvPr id="4" name="Tlačidlo akcie: Domov 3">
            <a:hlinkClick r:id="rId4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18</a:t>
            </a:fld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522618" y="1772816"/>
            <a:ext cx="806663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Ďakujeme za pozornosť</a:t>
            </a:r>
          </a:p>
          <a:p>
            <a:pPr algn="ctr"/>
            <a:r>
              <a:rPr lang="sk-SK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sk-SK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02657880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3568" y="1700808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1.Úvod						3.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6096000" algn="l"/>
              </a:tabLst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2. Požiadavky		4.</a:t>
            </a: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3 Práčka a jej spotreba				5.</a:t>
            </a: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4. Označenia na práčke				8.</a:t>
            </a: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5. Ponuka 						15.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6. Náš výber					16.</a:t>
            </a: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7.Tipy na šetrenie					17.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63134648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3568" y="836712"/>
            <a:ext cx="78488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Naša stará Tatramatka sa pokazila. Rozhodli sme sa kúpiť novú práčku. Sme veľká rodina, a tak potrebujeme práčku s veľkým objemom bubna. Ale zároveň naša práčovňa je malá, tak by mala sporiť miesto rozmermi a byť plnená zhora. </a:t>
            </a:r>
          </a:p>
          <a:p>
            <a:pPr algn="just">
              <a:lnSpc>
                <a:spcPct val="200000"/>
              </a:lnSpc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Vzhľadom na to, že sa táto práčovňa nachádza pod našou spálňou, chceme málo hlučnú práčku. 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71600" y="980728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Požiadavky :</a:t>
            </a:r>
          </a:p>
          <a:p>
            <a:pPr marL="2060575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objem bubna 6kg</a:t>
            </a:r>
          </a:p>
          <a:p>
            <a:pPr marL="2060575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prijateľné rozmery</a:t>
            </a:r>
          </a:p>
          <a:p>
            <a:pPr marL="2060575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tichá</a:t>
            </a:r>
          </a:p>
          <a:p>
            <a:pPr marL="2060575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šetrná na energiu a vodu</a:t>
            </a:r>
          </a:p>
          <a:p>
            <a:pPr marL="2060575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cenovo dostupná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4</a:t>
            </a:fld>
            <a:endParaRPr lang="sk-SK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99592" y="548680"/>
            <a:ext cx="75608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	Práčka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spotrebuje v domácnosti približne 11% z celkovej spotreby elektrickej energie. Preto je dôležité rozhodovať sa pri kúpe podľa jej energetickej náročnosti, resp. hospodárnosti. Rozhodujúcim faktorom je aj optimálna hmotnosť náplne práčky, teda koľko bielizne sa do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práčky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zmestí. Pri nákupe si zvoľte tú práčku, ktorá má pri rovnakej kapacite najnižšiu spotrebu vody.</a:t>
            </a:r>
          </a:p>
          <a:p>
            <a:pPr algn="just">
              <a:lnSpc>
                <a:spcPct val="200000"/>
              </a:lnSpc>
            </a:pP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27584" y="476672"/>
            <a:ext cx="77403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	Automatické práčky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spotrebujú o 20% menej vody a o 22% menej elektriny ako pred desiatimi rokmi. Sú hospodárnejšie, zabezpečené viacerými funkciami, možnosťami výberu výkonových stupňov a plynulej regulácie výkonu a poskytujú vyšší používateľský komfort. 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Majú vysokú úroveň dizajnu a ergonomického riešenia s lepšími ekologickými parametrami.</a:t>
            </a:r>
          </a:p>
          <a:p>
            <a:pPr algn="just">
              <a:lnSpc>
                <a:spcPct val="200000"/>
              </a:lnSpc>
            </a:pP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14514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200000"/>
              </a:lnSpc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	Čím menej vody práčka spotrebuje, tým menej energie je treba na jej zohriatie.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Nová práčka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v porovnaní s 20 rokov starým typom usporí trojčlennej domácnosti priemerne 26,56 € ročne (800,-Sk). Pokiaľ využívate elektrinu v nízkej a vysokej tarife, odporúčame odložiť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pranie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na čas, keď platí nízka tarifa a spotrebovaná elektrina bude teda lacnejšia. </a:t>
            </a:r>
          </a:p>
          <a:p>
            <a:pPr algn="just" fontAlgn="t">
              <a:lnSpc>
                <a:spcPct val="200000"/>
              </a:lnSpc>
            </a:pPr>
            <a:r>
              <a:rPr lang="sk-SK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Tiež zvážte používanie špeciálnych programov "vyváranie" a "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predpieranie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", ktoré sú energeticky veľmi náročné.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Znížením teploty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prania z 90 </a:t>
            </a:r>
            <a:r>
              <a:rPr lang="sk-SK" sz="24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na 60 </a:t>
            </a:r>
            <a:r>
              <a:rPr lang="sk-SK" sz="24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sa zníži spotreba elektriny až o 25%.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etri.sk/tmp/asset_cache/original.2/000001232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91352"/>
            <a:ext cx="5256584" cy="6766648"/>
          </a:xfrm>
          <a:prstGeom prst="rect">
            <a:avLst/>
          </a:prstGeom>
          <a:noFill/>
        </p:spPr>
      </p:pic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4" name="Tlačidlo akcie: Domov 3">
            <a:hlinkClick r:id="rId4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etri.sk/tmp/asset_cache/original.2/000001232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288204"/>
            <a:ext cx="3672408" cy="6569796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3995936" y="404664"/>
            <a:ext cx="46440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sk-SK" b="1" dirty="0"/>
              <a:t>1. Základné údaje o výrobcovi a výrobku </a:t>
            </a:r>
            <a:endParaRPr lang="sk-SK" dirty="0" smtClean="0"/>
          </a:p>
          <a:p>
            <a:pPr fontAlgn="t"/>
            <a:r>
              <a:rPr lang="sk-SK" dirty="0" smtClean="0"/>
              <a:t>Názov a obchodná značka výrobku, identifikačný kód práčky. </a:t>
            </a:r>
          </a:p>
          <a:p>
            <a:pPr fontAlgn="t"/>
            <a:r>
              <a:rPr lang="sk-SK" b="1" dirty="0"/>
              <a:t>2. Trieda energetickej hospodárnosti </a:t>
            </a:r>
            <a:endParaRPr lang="sk-SK" dirty="0" smtClean="0"/>
          </a:p>
          <a:p>
            <a:pPr fontAlgn="t"/>
            <a:r>
              <a:rPr lang="sk-SK" dirty="0" smtClean="0"/>
              <a:t>Existuje 7 tried energetickej hospodárnosti A, B, C, D, E, F, G, pričom energetickú triedu A dosahujú energeticky najhospodárnejšie elektrospotrebiče a energetickú triedu G najmenej hospodárne elektrospotrebiče. Trieda energetickej hospodárnosti spotrebiča je uvedená vo výške príslušnej šípky. Ak je spotreba energie menšia alebo rovná 0,17 </a:t>
            </a:r>
            <a:r>
              <a:rPr lang="sk-SK" dirty="0" err="1" smtClean="0"/>
              <a:t>kWh</a:t>
            </a:r>
            <a:r>
              <a:rPr lang="sk-SK" dirty="0" smtClean="0"/>
              <a:t>, výrobcovia uvádzajú triedu energetickej hospodárnosti A+. U práčok je energetická trieda určená podľa pomeru spotreby energie pri štandardnom programe prania bavlny pri teplote 60 °C k maximálnej náplni práčky (t. j. koľko elektrickej energie minieme na jeden kilogram bielizne, ak perieme pri štandardnom programe prania bavlny pri teplote 60 °C pri maximálnej náplni práčky).</a:t>
            </a:r>
          </a:p>
          <a:p>
            <a:endParaRPr lang="sk-SK" dirty="0"/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D196-9DE3-49E7-A048-563DC6C9E968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5" name="Tlačidlo akcie: Domov 4">
            <a:hlinkClick r:id="rId4" action="ppaction://hlinksldjump" highlightClick="1"/>
          </p:cNvPr>
          <p:cNvSpPr/>
          <p:nvPr/>
        </p:nvSpPr>
        <p:spPr>
          <a:xfrm>
            <a:off x="0" y="0"/>
            <a:ext cx="827584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push dir="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Počiato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748</Words>
  <Application>Microsoft Office PowerPoint</Application>
  <PresentationFormat>Prezentácia na obrazovke (4:3)</PresentationFormat>
  <Paragraphs>182</Paragraphs>
  <Slides>18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Cestovanie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jazyk1</dc:creator>
  <cp:lastModifiedBy>gymno</cp:lastModifiedBy>
  <cp:revision>15</cp:revision>
  <dcterms:created xsi:type="dcterms:W3CDTF">2012-01-27T09:25:45Z</dcterms:created>
  <dcterms:modified xsi:type="dcterms:W3CDTF">2012-02-28T11:10:14Z</dcterms:modified>
</cp:coreProperties>
</file>