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77" autoAdjust="0"/>
    <p:restoredTop sz="94660"/>
  </p:normalViewPr>
  <p:slideViewPr>
    <p:cSldViewPr>
      <p:cViewPr varScale="1">
        <p:scale>
          <a:sx n="78" d="100"/>
          <a:sy n="78" d="100"/>
        </p:scale>
        <p:origin x="-918" y="-3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DDEC5F-16BB-4CF3-B4AF-2022838DE67C}" type="datetimeFigureOut">
              <a:rPr lang="sk-SK" smtClean="0"/>
              <a:pPr/>
              <a:t>21. 9. 2009</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93AF67-C00C-42C7-951C-94CB0156D772}" type="slidenum">
              <a:rPr lang="sk-SK" smtClean="0"/>
              <a:pPr/>
              <a:t>‹#›</a:t>
            </a:fld>
            <a:endParaRPr lang="sk-S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4" name="Zástupný symbol čísla snímky 3"/>
          <p:cNvSpPr>
            <a:spLocks noGrp="1"/>
          </p:cNvSpPr>
          <p:nvPr>
            <p:ph type="sldNum" sz="quarter" idx="10"/>
          </p:nvPr>
        </p:nvSpPr>
        <p:spPr/>
        <p:txBody>
          <a:bodyPr/>
          <a:lstStyle/>
          <a:p>
            <a:fld id="{D993AF67-C00C-42C7-951C-94CB0156D772}" type="slidenum">
              <a:rPr lang="sk-SK" smtClean="0"/>
              <a:pPr/>
              <a:t>1</a:t>
            </a:fld>
            <a:endParaRPr lang="sk-S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4" name="Zástupný symbol čísla snímky 3"/>
          <p:cNvSpPr>
            <a:spLocks noGrp="1"/>
          </p:cNvSpPr>
          <p:nvPr>
            <p:ph type="sldNum" sz="quarter" idx="10"/>
          </p:nvPr>
        </p:nvSpPr>
        <p:spPr/>
        <p:txBody>
          <a:bodyPr/>
          <a:lstStyle/>
          <a:p>
            <a:fld id="{D993AF67-C00C-42C7-951C-94CB0156D772}" type="slidenum">
              <a:rPr lang="sk-SK" smtClean="0"/>
              <a:pPr/>
              <a:t>10</a:t>
            </a:fld>
            <a:endParaRPr lang="sk-S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4" name="Zástupný symbol čísla snímky 3"/>
          <p:cNvSpPr>
            <a:spLocks noGrp="1"/>
          </p:cNvSpPr>
          <p:nvPr>
            <p:ph type="sldNum" sz="quarter" idx="10"/>
          </p:nvPr>
        </p:nvSpPr>
        <p:spPr/>
        <p:txBody>
          <a:bodyPr/>
          <a:lstStyle/>
          <a:p>
            <a:fld id="{D993AF67-C00C-42C7-951C-94CB0156D772}" type="slidenum">
              <a:rPr lang="sk-SK" smtClean="0"/>
              <a:pPr/>
              <a:t>11</a:t>
            </a:fld>
            <a:endParaRPr lang="sk-S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4" name="Zástupný symbol čísla snímky 3"/>
          <p:cNvSpPr>
            <a:spLocks noGrp="1"/>
          </p:cNvSpPr>
          <p:nvPr>
            <p:ph type="sldNum" sz="quarter" idx="10"/>
          </p:nvPr>
        </p:nvSpPr>
        <p:spPr/>
        <p:txBody>
          <a:bodyPr/>
          <a:lstStyle/>
          <a:p>
            <a:fld id="{D993AF67-C00C-42C7-951C-94CB0156D772}" type="slidenum">
              <a:rPr lang="sk-SK" smtClean="0"/>
              <a:pPr/>
              <a:t>12</a:t>
            </a:fld>
            <a:endParaRPr lang="sk-S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4" name="Zástupný symbol čísla snímky 3"/>
          <p:cNvSpPr>
            <a:spLocks noGrp="1"/>
          </p:cNvSpPr>
          <p:nvPr>
            <p:ph type="sldNum" sz="quarter" idx="10"/>
          </p:nvPr>
        </p:nvSpPr>
        <p:spPr/>
        <p:txBody>
          <a:bodyPr/>
          <a:lstStyle/>
          <a:p>
            <a:fld id="{D993AF67-C00C-42C7-951C-94CB0156D772}" type="slidenum">
              <a:rPr lang="sk-SK" smtClean="0"/>
              <a:pPr/>
              <a:t>13</a:t>
            </a:fld>
            <a:endParaRPr lang="sk-S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4" name="Zástupný symbol čísla snímky 3"/>
          <p:cNvSpPr>
            <a:spLocks noGrp="1"/>
          </p:cNvSpPr>
          <p:nvPr>
            <p:ph type="sldNum" sz="quarter" idx="10"/>
          </p:nvPr>
        </p:nvSpPr>
        <p:spPr/>
        <p:txBody>
          <a:bodyPr/>
          <a:lstStyle/>
          <a:p>
            <a:fld id="{D993AF67-C00C-42C7-951C-94CB0156D772}" type="slidenum">
              <a:rPr lang="sk-SK" smtClean="0"/>
              <a:pPr/>
              <a:t>14</a:t>
            </a:fld>
            <a:endParaRPr lang="sk-S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4" name="Zástupný symbol čísla snímky 3"/>
          <p:cNvSpPr>
            <a:spLocks noGrp="1"/>
          </p:cNvSpPr>
          <p:nvPr>
            <p:ph type="sldNum" sz="quarter" idx="10"/>
          </p:nvPr>
        </p:nvSpPr>
        <p:spPr/>
        <p:txBody>
          <a:bodyPr/>
          <a:lstStyle/>
          <a:p>
            <a:fld id="{D993AF67-C00C-42C7-951C-94CB0156D772}" type="slidenum">
              <a:rPr lang="sk-SK" smtClean="0"/>
              <a:pPr/>
              <a:t>15</a:t>
            </a:fld>
            <a:endParaRPr lang="sk-S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4" name="Zástupný symbol čísla snímky 3"/>
          <p:cNvSpPr>
            <a:spLocks noGrp="1"/>
          </p:cNvSpPr>
          <p:nvPr>
            <p:ph type="sldNum" sz="quarter" idx="10"/>
          </p:nvPr>
        </p:nvSpPr>
        <p:spPr/>
        <p:txBody>
          <a:bodyPr/>
          <a:lstStyle/>
          <a:p>
            <a:fld id="{D993AF67-C00C-42C7-951C-94CB0156D772}" type="slidenum">
              <a:rPr lang="sk-SK" smtClean="0"/>
              <a:pPr/>
              <a:t>16</a:t>
            </a:fld>
            <a:endParaRPr lang="sk-S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4" name="Zástupný symbol čísla snímky 3"/>
          <p:cNvSpPr>
            <a:spLocks noGrp="1"/>
          </p:cNvSpPr>
          <p:nvPr>
            <p:ph type="sldNum" sz="quarter" idx="10"/>
          </p:nvPr>
        </p:nvSpPr>
        <p:spPr/>
        <p:txBody>
          <a:bodyPr/>
          <a:lstStyle/>
          <a:p>
            <a:fld id="{D993AF67-C00C-42C7-951C-94CB0156D772}" type="slidenum">
              <a:rPr lang="sk-SK" smtClean="0"/>
              <a:pPr/>
              <a:t>17</a:t>
            </a:fld>
            <a:endParaRPr lang="sk-SK"/>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4" name="Zástupný symbol čísla snímky 3"/>
          <p:cNvSpPr>
            <a:spLocks noGrp="1"/>
          </p:cNvSpPr>
          <p:nvPr>
            <p:ph type="sldNum" sz="quarter" idx="10"/>
          </p:nvPr>
        </p:nvSpPr>
        <p:spPr/>
        <p:txBody>
          <a:bodyPr/>
          <a:lstStyle/>
          <a:p>
            <a:fld id="{D993AF67-C00C-42C7-951C-94CB0156D772}" type="slidenum">
              <a:rPr lang="sk-SK" smtClean="0"/>
              <a:pPr/>
              <a:t>18</a:t>
            </a:fld>
            <a:endParaRPr lang="sk-SK"/>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4" name="Zástupný symbol čísla snímky 3"/>
          <p:cNvSpPr>
            <a:spLocks noGrp="1"/>
          </p:cNvSpPr>
          <p:nvPr>
            <p:ph type="sldNum" sz="quarter" idx="10"/>
          </p:nvPr>
        </p:nvSpPr>
        <p:spPr/>
        <p:txBody>
          <a:bodyPr/>
          <a:lstStyle/>
          <a:p>
            <a:fld id="{D993AF67-C00C-42C7-951C-94CB0156D772}" type="slidenum">
              <a:rPr lang="sk-SK" smtClean="0"/>
              <a:pPr/>
              <a:t>19</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4" name="Zástupný symbol čísla snímky 3"/>
          <p:cNvSpPr>
            <a:spLocks noGrp="1"/>
          </p:cNvSpPr>
          <p:nvPr>
            <p:ph type="sldNum" sz="quarter" idx="10"/>
          </p:nvPr>
        </p:nvSpPr>
        <p:spPr/>
        <p:txBody>
          <a:bodyPr/>
          <a:lstStyle/>
          <a:p>
            <a:fld id="{D993AF67-C00C-42C7-951C-94CB0156D772}" type="slidenum">
              <a:rPr lang="sk-SK" smtClean="0"/>
              <a:pPr/>
              <a:t>2</a:t>
            </a:fld>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4" name="Zástupný symbol čísla snímky 3"/>
          <p:cNvSpPr>
            <a:spLocks noGrp="1"/>
          </p:cNvSpPr>
          <p:nvPr>
            <p:ph type="sldNum" sz="quarter" idx="10"/>
          </p:nvPr>
        </p:nvSpPr>
        <p:spPr/>
        <p:txBody>
          <a:bodyPr/>
          <a:lstStyle/>
          <a:p>
            <a:fld id="{D993AF67-C00C-42C7-951C-94CB0156D772}" type="slidenum">
              <a:rPr lang="sk-SK" smtClean="0"/>
              <a:pPr/>
              <a:t>3</a:t>
            </a:fld>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4" name="Zástupný symbol čísla snímky 3"/>
          <p:cNvSpPr>
            <a:spLocks noGrp="1"/>
          </p:cNvSpPr>
          <p:nvPr>
            <p:ph type="sldNum" sz="quarter" idx="10"/>
          </p:nvPr>
        </p:nvSpPr>
        <p:spPr/>
        <p:txBody>
          <a:bodyPr/>
          <a:lstStyle/>
          <a:p>
            <a:fld id="{D993AF67-C00C-42C7-951C-94CB0156D772}" type="slidenum">
              <a:rPr lang="sk-SK" smtClean="0"/>
              <a:pPr/>
              <a:t>4</a:t>
            </a:fld>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4" name="Zástupný symbol čísla snímky 3"/>
          <p:cNvSpPr>
            <a:spLocks noGrp="1"/>
          </p:cNvSpPr>
          <p:nvPr>
            <p:ph type="sldNum" sz="quarter" idx="10"/>
          </p:nvPr>
        </p:nvSpPr>
        <p:spPr/>
        <p:txBody>
          <a:bodyPr/>
          <a:lstStyle/>
          <a:p>
            <a:fld id="{D993AF67-C00C-42C7-951C-94CB0156D772}" type="slidenum">
              <a:rPr lang="sk-SK" smtClean="0"/>
              <a:pPr/>
              <a:t>5</a:t>
            </a:fld>
            <a:endParaRPr lang="sk-S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4" name="Zástupný symbol čísla snímky 3"/>
          <p:cNvSpPr>
            <a:spLocks noGrp="1"/>
          </p:cNvSpPr>
          <p:nvPr>
            <p:ph type="sldNum" sz="quarter" idx="10"/>
          </p:nvPr>
        </p:nvSpPr>
        <p:spPr/>
        <p:txBody>
          <a:bodyPr/>
          <a:lstStyle/>
          <a:p>
            <a:fld id="{D993AF67-C00C-42C7-951C-94CB0156D772}" type="slidenum">
              <a:rPr lang="sk-SK" smtClean="0"/>
              <a:pPr/>
              <a:t>6</a:t>
            </a:fld>
            <a:endParaRPr lang="sk-S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4" name="Zástupný symbol čísla snímky 3"/>
          <p:cNvSpPr>
            <a:spLocks noGrp="1"/>
          </p:cNvSpPr>
          <p:nvPr>
            <p:ph type="sldNum" sz="quarter" idx="10"/>
          </p:nvPr>
        </p:nvSpPr>
        <p:spPr/>
        <p:txBody>
          <a:bodyPr/>
          <a:lstStyle/>
          <a:p>
            <a:fld id="{D993AF67-C00C-42C7-951C-94CB0156D772}" type="slidenum">
              <a:rPr lang="sk-SK" smtClean="0"/>
              <a:pPr/>
              <a:t>7</a:t>
            </a:fld>
            <a:endParaRPr lang="sk-S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4" name="Zástupný symbol čísla snímky 3"/>
          <p:cNvSpPr>
            <a:spLocks noGrp="1"/>
          </p:cNvSpPr>
          <p:nvPr>
            <p:ph type="sldNum" sz="quarter" idx="10"/>
          </p:nvPr>
        </p:nvSpPr>
        <p:spPr/>
        <p:txBody>
          <a:bodyPr/>
          <a:lstStyle/>
          <a:p>
            <a:fld id="{D993AF67-C00C-42C7-951C-94CB0156D772}" type="slidenum">
              <a:rPr lang="sk-SK" smtClean="0"/>
              <a:pPr/>
              <a:t>8</a:t>
            </a:fld>
            <a:endParaRPr lang="sk-S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v-SE" dirty="0" smtClean="0"/>
          </a:p>
          <a:p>
            <a:r>
              <a:rPr lang="sv-SE" dirty="0" smtClean="0"/>
              <a:t>Prstence Jupitera, ako ich pri zákryte planéty Slnkom videla sonda Galileo</a:t>
            </a:r>
          </a:p>
          <a:p>
            <a:endParaRPr lang="sk-SK" dirty="0"/>
          </a:p>
        </p:txBody>
      </p:sp>
      <p:sp>
        <p:nvSpPr>
          <p:cNvPr id="4" name="Zástupný symbol čísla snímky 3"/>
          <p:cNvSpPr>
            <a:spLocks noGrp="1"/>
          </p:cNvSpPr>
          <p:nvPr>
            <p:ph type="sldNum" sz="quarter" idx="10"/>
          </p:nvPr>
        </p:nvSpPr>
        <p:spPr/>
        <p:txBody>
          <a:bodyPr/>
          <a:lstStyle/>
          <a:p>
            <a:fld id="{D993AF67-C00C-42C7-951C-94CB0156D772}" type="slidenum">
              <a:rPr lang="sk-SK" smtClean="0"/>
              <a:pPr/>
              <a:t>9</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BF0F53E5-82D6-4702-9A9F-8A386CAF3214}" type="datetimeFigureOut">
              <a:rPr lang="sk-SK" smtClean="0"/>
              <a:pPr/>
              <a:t>21. 9. 2009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530359A-AC2E-4FC3-A490-4FC444D5B076}"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BF0F53E5-82D6-4702-9A9F-8A386CAF3214}" type="datetimeFigureOut">
              <a:rPr lang="sk-SK" smtClean="0"/>
              <a:pPr/>
              <a:t>21. 9. 2009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530359A-AC2E-4FC3-A490-4FC444D5B076}"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BF0F53E5-82D6-4702-9A9F-8A386CAF3214}" type="datetimeFigureOut">
              <a:rPr lang="sk-SK" smtClean="0"/>
              <a:pPr/>
              <a:t>21. 9. 2009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530359A-AC2E-4FC3-A490-4FC444D5B076}"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BF0F53E5-82D6-4702-9A9F-8A386CAF3214}" type="datetimeFigureOut">
              <a:rPr lang="sk-SK" smtClean="0"/>
              <a:pPr/>
              <a:t>21. 9. 2009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530359A-AC2E-4FC3-A490-4FC444D5B076}"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BF0F53E5-82D6-4702-9A9F-8A386CAF3214}" type="datetimeFigureOut">
              <a:rPr lang="sk-SK" smtClean="0"/>
              <a:pPr/>
              <a:t>21. 9. 2009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530359A-AC2E-4FC3-A490-4FC444D5B076}"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BF0F53E5-82D6-4702-9A9F-8A386CAF3214}" type="datetimeFigureOut">
              <a:rPr lang="sk-SK" smtClean="0"/>
              <a:pPr/>
              <a:t>21. 9. 2009</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4530359A-AC2E-4FC3-A490-4FC444D5B076}"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BF0F53E5-82D6-4702-9A9F-8A386CAF3214}" type="datetimeFigureOut">
              <a:rPr lang="sk-SK" smtClean="0"/>
              <a:pPr/>
              <a:t>21. 9. 2009</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4530359A-AC2E-4FC3-A490-4FC444D5B076}"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BF0F53E5-82D6-4702-9A9F-8A386CAF3214}" type="datetimeFigureOut">
              <a:rPr lang="sk-SK" smtClean="0"/>
              <a:pPr/>
              <a:t>21. 9. 2009</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4530359A-AC2E-4FC3-A490-4FC444D5B076}"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BF0F53E5-82D6-4702-9A9F-8A386CAF3214}" type="datetimeFigureOut">
              <a:rPr lang="sk-SK" smtClean="0"/>
              <a:pPr/>
              <a:t>21. 9. 2009</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4530359A-AC2E-4FC3-A490-4FC444D5B076}"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BF0F53E5-82D6-4702-9A9F-8A386CAF3214}" type="datetimeFigureOut">
              <a:rPr lang="sk-SK" smtClean="0"/>
              <a:pPr/>
              <a:t>21. 9. 2009</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4530359A-AC2E-4FC3-A490-4FC444D5B076}"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BF0F53E5-82D6-4702-9A9F-8A386CAF3214}" type="datetimeFigureOut">
              <a:rPr lang="sk-SK" smtClean="0"/>
              <a:pPr/>
              <a:t>21. 9. 2009</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4530359A-AC2E-4FC3-A490-4FC444D5B076}"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0F53E5-82D6-4702-9A9F-8A386CAF3214}" type="datetimeFigureOut">
              <a:rPr lang="sk-SK" smtClean="0"/>
              <a:pPr/>
              <a:t>21. 9. 2009</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0359A-AC2E-4FC3-A490-4FC444D5B076}"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6" name="Obdĺžnik 5"/>
          <p:cNvSpPr/>
          <p:nvPr/>
        </p:nvSpPr>
        <p:spPr>
          <a:xfrm rot="20464285">
            <a:off x="2088916" y="2967335"/>
            <a:ext cx="3392917" cy="1446550"/>
          </a:xfrm>
          <a:prstGeom prst="rect">
            <a:avLst/>
          </a:prstGeom>
          <a:noFill/>
        </p:spPr>
        <p:txBody>
          <a:bodyPr wrap="none" lIns="91440" tIns="45720" rIns="91440" bIns="45720">
            <a:spAutoFit/>
          </a:bodyPr>
          <a:lstStyle/>
          <a:p>
            <a:pPr algn="ctr"/>
            <a:r>
              <a:rPr lang="sk-SK" sz="8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Jupiter</a:t>
            </a:r>
            <a:endParaRPr lang="sk-SK" sz="8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Obdĺžnik 4"/>
          <p:cNvSpPr/>
          <p:nvPr/>
        </p:nvSpPr>
        <p:spPr>
          <a:xfrm rot="1505737">
            <a:off x="4266955" y="534197"/>
            <a:ext cx="3041667" cy="1446550"/>
          </a:xfrm>
          <a:prstGeom prst="rect">
            <a:avLst/>
          </a:prstGeom>
          <a:noFill/>
        </p:spPr>
        <p:txBody>
          <a:bodyPr wrap="none" lIns="91440" tIns="45720" rIns="91440" bIns="45720">
            <a:spAutoFit/>
          </a:bodyPr>
          <a:lstStyle/>
          <a:p>
            <a:pPr algn="ctr"/>
            <a:r>
              <a:rPr lang="sk-SK" sz="8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Fyzika</a:t>
            </a:r>
            <a:endParaRPr lang="sk-SK" sz="8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FFFF00"/>
                </a:solidFill>
              </a:rPr>
              <a:t>Dopad komét</a:t>
            </a:r>
            <a:endParaRPr lang="sk-SK" dirty="0">
              <a:solidFill>
                <a:srgbClr val="FFFF00"/>
              </a:solidFill>
            </a:endParaRPr>
          </a:p>
        </p:txBody>
      </p:sp>
      <p:sp>
        <p:nvSpPr>
          <p:cNvPr id="3" name="Zástupný symbol obsahu 2"/>
          <p:cNvSpPr>
            <a:spLocks noGrp="1"/>
          </p:cNvSpPr>
          <p:nvPr>
            <p:ph idx="1"/>
          </p:nvPr>
        </p:nvSpPr>
        <p:spPr/>
        <p:txBody>
          <a:bodyPr>
            <a:normAutofit fontScale="70000" lnSpcReduction="20000"/>
          </a:bodyPr>
          <a:lstStyle/>
          <a:p>
            <a:r>
              <a:rPr lang="sk-SK" dirty="0" smtClean="0">
                <a:solidFill>
                  <a:srgbClr val="FFFF00"/>
                </a:solidFill>
              </a:rPr>
              <a:t>Veľká hmotnosť Jupitera a jeho umiestenie blízko vnútornej časti slnečnej sústavy spôsobuje jeho časté zrážky s jadrami komét. V období od 16. júla do 22. júla 1994 dopadlo na južnú pologuľu Jupitera viac ako 20 častí rozpadnutého jadra kométy </a:t>
            </a:r>
            <a:r>
              <a:rPr lang="sk-SK" dirty="0" err="1" smtClean="0">
                <a:solidFill>
                  <a:srgbClr val="FFFF00"/>
                </a:solidFill>
              </a:rPr>
              <a:t>Shoemaker-Levy</a:t>
            </a:r>
            <a:r>
              <a:rPr lang="sk-SK" dirty="0" smtClean="0">
                <a:solidFill>
                  <a:srgbClr val="FFFF00"/>
                </a:solidFill>
              </a:rPr>
              <a:t> 9, čo bola prvá príležitosť priamo pozorovať zrážku dvoch telies v slnečnej sústave. V miestach dopadu vytryskli z atmosféry Jupitera plyny, neskôr v miestach dopadu vytvorili tmavé škvrny, ktoré boli pozorovateľné takmer rok. Kolíziu sledoval </a:t>
            </a:r>
            <a:r>
              <a:rPr lang="sk-SK" dirty="0" err="1" smtClean="0">
                <a:solidFill>
                  <a:srgbClr val="FFFF00"/>
                </a:solidFill>
              </a:rPr>
              <a:t>Hubbleov</a:t>
            </a:r>
            <a:r>
              <a:rPr lang="sk-SK" dirty="0" smtClean="0">
                <a:solidFill>
                  <a:srgbClr val="FFFF00"/>
                </a:solidFill>
              </a:rPr>
              <a:t> ďalekohľad a tiež </a:t>
            </a:r>
            <a:r>
              <a:rPr lang="sk-SK" dirty="0" err="1" smtClean="0">
                <a:solidFill>
                  <a:srgbClr val="FFFF00"/>
                </a:solidFill>
              </a:rPr>
              <a:t>Keckove</a:t>
            </a:r>
            <a:r>
              <a:rPr lang="sk-SK" dirty="0" smtClean="0">
                <a:solidFill>
                  <a:srgbClr val="FFFF00"/>
                </a:solidFill>
              </a:rPr>
              <a:t> teleskopy.</a:t>
            </a:r>
          </a:p>
          <a:p>
            <a:r>
              <a:rPr lang="sk-SK" dirty="0" smtClean="0">
                <a:solidFill>
                  <a:srgbClr val="FFFF00"/>
                </a:solidFill>
              </a:rPr>
              <a:t>V júli 2009 sa v atmosfére Jupitera objavila nová tmavá škvrna. Na základe snímok infračerveného teleskopu na </a:t>
            </a:r>
            <a:r>
              <a:rPr lang="sk-SK" dirty="0" err="1" smtClean="0">
                <a:solidFill>
                  <a:srgbClr val="FFFF00"/>
                </a:solidFill>
              </a:rPr>
              <a:t>Mauna</a:t>
            </a:r>
            <a:r>
              <a:rPr lang="sk-SK" dirty="0" smtClean="0">
                <a:solidFill>
                  <a:srgbClr val="FFFF00"/>
                </a:solidFill>
              </a:rPr>
              <a:t> </a:t>
            </a:r>
            <a:r>
              <a:rPr lang="sk-SK" dirty="0" err="1" smtClean="0">
                <a:solidFill>
                  <a:srgbClr val="FFFF00"/>
                </a:solidFill>
              </a:rPr>
              <a:t>Kea</a:t>
            </a:r>
            <a:r>
              <a:rPr lang="sk-SK" dirty="0" smtClean="0">
                <a:solidFill>
                  <a:srgbClr val="FFFF00"/>
                </a:solidFill>
              </a:rPr>
              <a:t> sa predpokladá, že tento úkaz je následkom ďalšej kozmickej zrážky Jupitera s iným telesom, pravdepodobne s kométou. Novú tmavú škvrnu vyfotografoval aj </a:t>
            </a:r>
            <a:r>
              <a:rPr lang="sk-SK" dirty="0" err="1" smtClean="0">
                <a:solidFill>
                  <a:srgbClr val="FFFF00"/>
                </a:solidFill>
              </a:rPr>
              <a:t>Hubbleov</a:t>
            </a:r>
            <a:r>
              <a:rPr lang="sk-SK" dirty="0" smtClean="0">
                <a:solidFill>
                  <a:srgbClr val="FFFF00"/>
                </a:solidFill>
              </a:rPr>
              <a:t> vesmírny ďalekohľad.</a:t>
            </a:r>
          </a:p>
          <a:p>
            <a:endParaRPr lang="sk-SK"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FFFF00"/>
                </a:solidFill>
              </a:rPr>
              <a:t>Pozorovanie zo Zeme</a:t>
            </a:r>
            <a:endParaRPr lang="sk-SK" dirty="0">
              <a:solidFill>
                <a:srgbClr val="FFFF00"/>
              </a:solidFill>
            </a:endParaRPr>
          </a:p>
        </p:txBody>
      </p:sp>
      <p:sp>
        <p:nvSpPr>
          <p:cNvPr id="3" name="Zástupný symbol obsahu 2"/>
          <p:cNvSpPr>
            <a:spLocks noGrp="1"/>
          </p:cNvSpPr>
          <p:nvPr>
            <p:ph idx="1"/>
          </p:nvPr>
        </p:nvSpPr>
        <p:spPr/>
        <p:txBody>
          <a:bodyPr>
            <a:normAutofit fontScale="85000" lnSpcReduction="20000"/>
          </a:bodyPr>
          <a:lstStyle/>
          <a:p>
            <a:r>
              <a:rPr lang="sk-SK" dirty="0" smtClean="0">
                <a:solidFill>
                  <a:srgbClr val="FFFF00"/>
                </a:solidFill>
              </a:rPr>
              <a:t>Pri pozorovaní voľným okom sa Jupiter javí ako veľmi jasné neblikajúce žlté teleso. Pri svojom najbližšom priblížení k Zemi, v opozícii má planéta jasnosť -2,8 </a:t>
            </a:r>
            <a:r>
              <a:rPr lang="sk-SK" dirty="0" err="1" smtClean="0">
                <a:solidFill>
                  <a:srgbClr val="FFFF00"/>
                </a:solidFill>
              </a:rPr>
              <a:t>magnitúd</a:t>
            </a:r>
            <a:r>
              <a:rPr lang="sk-SK" dirty="0" smtClean="0">
                <a:solidFill>
                  <a:srgbClr val="FFFF00"/>
                </a:solidFill>
              </a:rPr>
              <a:t>, pri najväčšej vzdialenosti, v konjunkcii iba -1,6. So zmenou vzdialenosti sa mení aj jeho uhlový priemer od 32" do 52".  Za jeden deň sa na oblohe priemerne posunie o uhol 0,0831°. Podobne ako ostatné planéty, aj Jupiter vykresľuje na oblohe slučky, ktoré sú spôsobené zložením pohybu Jupitera a Zeme. Za jeden jeho </a:t>
            </a:r>
            <a:r>
              <a:rPr lang="sk-SK" dirty="0" err="1" smtClean="0">
                <a:solidFill>
                  <a:srgbClr val="FFFF00"/>
                </a:solidFill>
              </a:rPr>
              <a:t>siderický</a:t>
            </a:r>
            <a:r>
              <a:rPr lang="sk-SK" dirty="0" smtClean="0">
                <a:solidFill>
                  <a:srgbClr val="FFFF00"/>
                </a:solidFill>
              </a:rPr>
              <a:t> obeh, ktorý trvá necelých 12 rokov urobí planéta necelých 11 (presnejšie 10,9) slučiek. Prechod jedným zvieratníkovým znamením mu trvá takmer presne rok.</a:t>
            </a:r>
          </a:p>
          <a:p>
            <a:endParaRPr lang="sk-SK" dirty="0" smtClean="0"/>
          </a:p>
          <a:p>
            <a:endParaRPr lang="sk-SK"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FFFF00"/>
                </a:solidFill>
              </a:rPr>
              <a:t>Výskum </a:t>
            </a:r>
            <a:endParaRPr lang="sk-SK" dirty="0">
              <a:solidFill>
                <a:srgbClr val="FFFF00"/>
              </a:solidFill>
            </a:endParaRPr>
          </a:p>
        </p:txBody>
      </p:sp>
      <p:sp>
        <p:nvSpPr>
          <p:cNvPr id="3" name="Zástupný symbol obsahu 2"/>
          <p:cNvSpPr>
            <a:spLocks noGrp="1"/>
          </p:cNvSpPr>
          <p:nvPr>
            <p:ph idx="1"/>
          </p:nvPr>
        </p:nvSpPr>
        <p:spPr/>
        <p:txBody>
          <a:bodyPr/>
          <a:lstStyle/>
          <a:p>
            <a:r>
              <a:rPr lang="sk-SK" b="1" dirty="0" smtClean="0">
                <a:solidFill>
                  <a:srgbClr val="FFFF00"/>
                </a:solidFill>
              </a:rPr>
              <a:t>Historické pozorovania</a:t>
            </a:r>
          </a:p>
          <a:p>
            <a:r>
              <a:rPr lang="sk-SK" b="1" dirty="0" smtClean="0">
                <a:solidFill>
                  <a:srgbClr val="FFFF00"/>
                </a:solidFill>
              </a:rPr>
              <a:t>Prelety sond </a:t>
            </a:r>
            <a:r>
              <a:rPr lang="sk-SK" b="1" dirty="0" err="1" smtClean="0">
                <a:solidFill>
                  <a:srgbClr val="FFFF00"/>
                </a:solidFill>
              </a:rPr>
              <a:t>Pioneer</a:t>
            </a:r>
            <a:endParaRPr lang="sk-SK" b="1" dirty="0" smtClean="0">
              <a:solidFill>
                <a:srgbClr val="FFFF00"/>
              </a:solidFill>
            </a:endParaRPr>
          </a:p>
          <a:p>
            <a:r>
              <a:rPr lang="sk-SK" b="1" dirty="0" smtClean="0">
                <a:solidFill>
                  <a:srgbClr val="FFFF00"/>
                </a:solidFill>
              </a:rPr>
              <a:t>Prelety sond </a:t>
            </a:r>
            <a:r>
              <a:rPr lang="sk-SK" b="1" dirty="0" err="1" smtClean="0">
                <a:solidFill>
                  <a:srgbClr val="FFFF00"/>
                </a:solidFill>
              </a:rPr>
              <a:t>Voyager</a:t>
            </a:r>
            <a:endParaRPr lang="sk-SK" b="1" dirty="0" smtClean="0">
              <a:solidFill>
                <a:srgbClr val="FFFF00"/>
              </a:solidFill>
            </a:endParaRPr>
          </a:p>
          <a:p>
            <a:r>
              <a:rPr lang="sk-SK" b="1" dirty="0" smtClean="0">
                <a:solidFill>
                  <a:srgbClr val="FFFF00"/>
                </a:solidFill>
              </a:rPr>
              <a:t>Obežnica </a:t>
            </a:r>
            <a:r>
              <a:rPr lang="sk-SK" b="1" dirty="0" err="1" smtClean="0">
                <a:solidFill>
                  <a:srgbClr val="FFFF00"/>
                </a:solidFill>
              </a:rPr>
              <a:t>Galileo</a:t>
            </a:r>
            <a:endParaRPr lang="sk-SK" b="1" dirty="0" smtClean="0">
              <a:solidFill>
                <a:srgbClr val="FFFF00"/>
              </a:solidFill>
            </a:endParaRPr>
          </a:p>
          <a:p>
            <a:r>
              <a:rPr lang="sk-SK" b="1" dirty="0" smtClean="0">
                <a:solidFill>
                  <a:srgbClr val="FFFF00"/>
                </a:solidFill>
              </a:rPr>
              <a:t>Prelety sondy </a:t>
            </a:r>
            <a:r>
              <a:rPr lang="sk-SK" b="1" dirty="0" err="1" smtClean="0">
                <a:solidFill>
                  <a:srgbClr val="FFFF00"/>
                </a:solidFill>
              </a:rPr>
              <a:t>Cassini</a:t>
            </a:r>
            <a:endParaRPr lang="sk-SK" b="1" dirty="0" smtClean="0">
              <a:solidFill>
                <a:srgbClr val="FFFF00"/>
              </a:solidFill>
            </a:endParaRPr>
          </a:p>
          <a:p>
            <a:r>
              <a:rPr lang="sk-SK" b="1" dirty="0" smtClean="0">
                <a:solidFill>
                  <a:srgbClr val="FFFF00"/>
                </a:solidFill>
              </a:rPr>
              <a:t>Plánované misie </a:t>
            </a:r>
          </a:p>
          <a:p>
            <a:r>
              <a:rPr lang="sk-SK" b="1" dirty="0" smtClean="0">
                <a:solidFill>
                  <a:srgbClr val="FFFF00"/>
                </a:solidFill>
              </a:rPr>
              <a:t>Mytológia </a:t>
            </a:r>
            <a:endParaRPr lang="sk-SK" dirty="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FFFF00"/>
                </a:solidFill>
              </a:rPr>
              <a:t>Historické pozorovania</a:t>
            </a:r>
            <a:endParaRPr lang="sk-SK" dirty="0">
              <a:solidFill>
                <a:srgbClr val="FFFF00"/>
              </a:solidFill>
            </a:endParaRPr>
          </a:p>
        </p:txBody>
      </p:sp>
      <p:sp>
        <p:nvSpPr>
          <p:cNvPr id="3" name="Zástupný symbol obsahu 2"/>
          <p:cNvSpPr>
            <a:spLocks noGrp="1"/>
          </p:cNvSpPr>
          <p:nvPr>
            <p:ph idx="1"/>
          </p:nvPr>
        </p:nvSpPr>
        <p:spPr/>
        <p:txBody>
          <a:bodyPr>
            <a:normAutofit fontScale="62500" lnSpcReduction="20000"/>
          </a:bodyPr>
          <a:lstStyle/>
          <a:p>
            <a:r>
              <a:rPr lang="sk-SK" dirty="0" smtClean="0">
                <a:solidFill>
                  <a:srgbClr val="FFFF00"/>
                </a:solidFill>
              </a:rPr>
              <a:t>1610: </a:t>
            </a:r>
            <a:r>
              <a:rPr lang="sk-SK" dirty="0" err="1" smtClean="0">
                <a:solidFill>
                  <a:srgbClr val="FFFF00"/>
                </a:solidFill>
              </a:rPr>
              <a:t>Galileo</a:t>
            </a:r>
            <a:r>
              <a:rPr lang="sk-SK" dirty="0" smtClean="0">
                <a:solidFill>
                  <a:srgbClr val="FFFF00"/>
                </a:solidFill>
              </a:rPr>
              <a:t> pozoruje Jupiter a jeho mesiace ďalekohľadom </a:t>
            </a:r>
          </a:p>
          <a:p>
            <a:r>
              <a:rPr lang="sk-SK" dirty="0" smtClean="0">
                <a:solidFill>
                  <a:srgbClr val="FFFF00"/>
                </a:solidFill>
              </a:rPr>
              <a:t>1675: Prvé presné merania rýchlosti svetla pomocou určenia času zákrytov Jupiterových mesiacov (O. </a:t>
            </a:r>
            <a:r>
              <a:rPr lang="sk-SK" dirty="0" err="1" smtClean="0">
                <a:solidFill>
                  <a:srgbClr val="FFFF00"/>
                </a:solidFill>
              </a:rPr>
              <a:t>Roemer</a:t>
            </a:r>
            <a:r>
              <a:rPr lang="sk-SK" dirty="0" smtClean="0">
                <a:solidFill>
                  <a:srgbClr val="FFFF00"/>
                </a:solidFill>
              </a:rPr>
              <a:t>) </a:t>
            </a:r>
          </a:p>
          <a:p>
            <a:r>
              <a:rPr lang="sk-SK" dirty="0" smtClean="0">
                <a:solidFill>
                  <a:srgbClr val="FFFF00"/>
                </a:solidFill>
              </a:rPr>
              <a:t>1955: Objav rádiových vĺn z Jupiteru </a:t>
            </a:r>
          </a:p>
          <a:p>
            <a:r>
              <a:rPr lang="sk-SK" dirty="0" smtClean="0">
                <a:solidFill>
                  <a:srgbClr val="FFFF00"/>
                </a:solidFill>
              </a:rPr>
              <a:t>1973: Prelet sond </a:t>
            </a:r>
            <a:r>
              <a:rPr lang="sk-SK" dirty="0" err="1" smtClean="0">
                <a:solidFill>
                  <a:srgbClr val="FFFF00"/>
                </a:solidFill>
              </a:rPr>
              <a:t>Pioneer</a:t>
            </a:r>
            <a:r>
              <a:rPr lang="sk-SK" dirty="0" smtClean="0">
                <a:solidFill>
                  <a:srgbClr val="FFFF00"/>
                </a:solidFill>
              </a:rPr>
              <a:t> </a:t>
            </a:r>
          </a:p>
          <a:p>
            <a:r>
              <a:rPr lang="sk-SK" dirty="0" smtClean="0">
                <a:solidFill>
                  <a:srgbClr val="FFFF00"/>
                </a:solidFill>
              </a:rPr>
              <a:t>1979: Prieskum planéty sondami </a:t>
            </a:r>
            <a:r>
              <a:rPr lang="sk-SK" dirty="0" err="1" smtClean="0">
                <a:solidFill>
                  <a:srgbClr val="FFFF00"/>
                </a:solidFill>
              </a:rPr>
              <a:t>Voyager</a:t>
            </a:r>
            <a:r>
              <a:rPr lang="sk-SK" dirty="0" smtClean="0">
                <a:solidFill>
                  <a:srgbClr val="FFFF00"/>
                </a:solidFill>
              </a:rPr>
              <a:t>; zistená rotácia Veľkej červenej škvrny; objavy ďalších </a:t>
            </a:r>
            <a:r>
              <a:rPr lang="sk-SK" dirty="0" err="1" smtClean="0">
                <a:solidFill>
                  <a:srgbClr val="FFFF00"/>
                </a:solidFill>
              </a:rPr>
              <a:t>Jupiterovych</a:t>
            </a:r>
            <a:r>
              <a:rPr lang="sk-SK" dirty="0" smtClean="0">
                <a:solidFill>
                  <a:srgbClr val="FFFF00"/>
                </a:solidFill>
              </a:rPr>
              <a:t> prstencov a polárnej žiary </a:t>
            </a:r>
          </a:p>
          <a:p>
            <a:r>
              <a:rPr lang="sk-SK" dirty="0" smtClean="0">
                <a:solidFill>
                  <a:srgbClr val="FFFF00"/>
                </a:solidFill>
              </a:rPr>
              <a:t>1994: Zrážka kométy SL9 s Jupiterom </a:t>
            </a:r>
          </a:p>
          <a:p>
            <a:r>
              <a:rPr lang="sk-SK" dirty="0" smtClean="0">
                <a:solidFill>
                  <a:srgbClr val="FFFF00"/>
                </a:solidFill>
              </a:rPr>
              <a:t>1995-2003: V tomto období uskutočňovala sonda </a:t>
            </a:r>
            <a:r>
              <a:rPr lang="sk-SK" dirty="0" err="1" smtClean="0">
                <a:solidFill>
                  <a:srgbClr val="FFFF00"/>
                </a:solidFill>
              </a:rPr>
              <a:t>Galileo</a:t>
            </a:r>
            <a:r>
              <a:rPr lang="sk-SK" dirty="0" smtClean="0">
                <a:solidFill>
                  <a:srgbClr val="FFFF00"/>
                </a:solidFill>
              </a:rPr>
              <a:t> podrobný prieskum mesiacov </a:t>
            </a:r>
          </a:p>
          <a:p>
            <a:r>
              <a:rPr lang="sk-SK" dirty="0" smtClean="0">
                <a:solidFill>
                  <a:srgbClr val="FFFF00"/>
                </a:solidFill>
              </a:rPr>
              <a:t>2000-2003: 30 nových mesiacov objavených z Havajských ostrovov </a:t>
            </a:r>
          </a:p>
          <a:p>
            <a:r>
              <a:rPr lang="sk-SK" dirty="0" smtClean="0">
                <a:solidFill>
                  <a:srgbClr val="FFFF00"/>
                </a:solidFill>
              </a:rPr>
              <a:t>Jupiter navštívilo sedem výskumných sond, pričom šesť z nich okolo neho len preletelo a jedna sa stala na niekoľko rokov jeho umelou družicou</a:t>
            </a:r>
          </a:p>
          <a:p>
            <a:endParaRPr lang="sk-SK"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FFFF00"/>
                </a:solidFill>
              </a:rPr>
              <a:t>Prelety sond </a:t>
            </a:r>
            <a:r>
              <a:rPr lang="sk-SK" dirty="0" err="1" smtClean="0">
                <a:solidFill>
                  <a:srgbClr val="FFFF00"/>
                </a:solidFill>
              </a:rPr>
              <a:t>Pioneer</a:t>
            </a:r>
            <a:endParaRPr lang="sk-SK" dirty="0">
              <a:solidFill>
                <a:srgbClr val="FFFF00"/>
              </a:solidFill>
            </a:endParaRPr>
          </a:p>
        </p:txBody>
      </p:sp>
      <p:sp>
        <p:nvSpPr>
          <p:cNvPr id="3" name="Zástupný symbol obsahu 2"/>
          <p:cNvSpPr>
            <a:spLocks noGrp="1"/>
          </p:cNvSpPr>
          <p:nvPr>
            <p:ph idx="1"/>
          </p:nvPr>
        </p:nvSpPr>
        <p:spPr/>
        <p:txBody>
          <a:bodyPr/>
          <a:lstStyle/>
          <a:p>
            <a:r>
              <a:rPr lang="sk-SK" dirty="0" err="1" smtClean="0">
                <a:solidFill>
                  <a:srgbClr val="FFFF00"/>
                </a:solidFill>
              </a:rPr>
              <a:t>Pioneer</a:t>
            </a:r>
            <a:r>
              <a:rPr lang="sk-SK" dirty="0" smtClean="0">
                <a:solidFill>
                  <a:srgbClr val="FFFF00"/>
                </a:solidFill>
              </a:rPr>
              <a:t> 10 preletel okolo Jupitera v decembri 1973, nasledovaný </a:t>
            </a:r>
            <a:r>
              <a:rPr lang="sk-SK" dirty="0" err="1" smtClean="0">
                <a:solidFill>
                  <a:srgbClr val="FFFF00"/>
                </a:solidFill>
              </a:rPr>
              <a:t>Pioneerom</a:t>
            </a:r>
            <a:r>
              <a:rPr lang="sk-SK" dirty="0" smtClean="0">
                <a:solidFill>
                  <a:srgbClr val="FFFF00"/>
                </a:solidFill>
              </a:rPr>
              <a:t> 11 presne o rok neskôr. Sondy poskytli nové dôležité dáta o Jupiterovej </a:t>
            </a:r>
            <a:r>
              <a:rPr lang="sk-SK" dirty="0" err="1" smtClean="0">
                <a:solidFill>
                  <a:srgbClr val="FFFF00"/>
                </a:solidFill>
              </a:rPr>
              <a:t>magnetosfére</a:t>
            </a:r>
            <a:r>
              <a:rPr lang="sk-SK" dirty="0" smtClean="0">
                <a:solidFill>
                  <a:srgbClr val="FFFF00"/>
                </a:solidFill>
              </a:rPr>
              <a:t> a získali niekoľko fotografií planéty s nízkym rozlíšením.</a:t>
            </a:r>
          </a:p>
          <a:p>
            <a:endParaRPr lang="sk-SK"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FFFF00"/>
                </a:solidFill>
              </a:rPr>
              <a:t>Prelety sond </a:t>
            </a:r>
            <a:r>
              <a:rPr lang="sk-SK" dirty="0" err="1" smtClean="0">
                <a:solidFill>
                  <a:srgbClr val="FFFF00"/>
                </a:solidFill>
              </a:rPr>
              <a:t>Voyager</a:t>
            </a:r>
            <a:endParaRPr lang="sk-SK" dirty="0">
              <a:solidFill>
                <a:srgbClr val="FFFF00"/>
              </a:solidFill>
            </a:endParaRPr>
          </a:p>
        </p:txBody>
      </p:sp>
      <p:sp>
        <p:nvSpPr>
          <p:cNvPr id="3" name="Zástupný symbol obsahu 2"/>
          <p:cNvSpPr>
            <a:spLocks noGrp="1"/>
          </p:cNvSpPr>
          <p:nvPr>
            <p:ph idx="1"/>
          </p:nvPr>
        </p:nvSpPr>
        <p:spPr/>
        <p:txBody>
          <a:bodyPr>
            <a:normAutofit fontScale="47500" lnSpcReduction="20000"/>
          </a:bodyPr>
          <a:lstStyle/>
          <a:p>
            <a:r>
              <a:rPr lang="sk-SK" dirty="0" smtClean="0">
                <a:solidFill>
                  <a:srgbClr val="FFFF00"/>
                </a:solidFill>
              </a:rPr>
              <a:t>Jupiter a jeho mesiac </a:t>
            </a:r>
            <a:r>
              <a:rPr lang="sk-SK" dirty="0" err="1" smtClean="0">
                <a:solidFill>
                  <a:srgbClr val="FFFF00"/>
                </a:solidFill>
              </a:rPr>
              <a:t>Ganymedes</a:t>
            </a:r>
            <a:r>
              <a:rPr lang="sk-SK" dirty="0" smtClean="0">
                <a:solidFill>
                  <a:srgbClr val="FFFF00"/>
                </a:solidFill>
              </a:rPr>
              <a:t>. Záber urobila sonda </a:t>
            </a:r>
            <a:r>
              <a:rPr lang="sk-SK" dirty="0" err="1" smtClean="0">
                <a:solidFill>
                  <a:srgbClr val="FFFF00"/>
                </a:solidFill>
              </a:rPr>
              <a:t>Voyager</a:t>
            </a:r>
            <a:r>
              <a:rPr lang="sk-SK" dirty="0" smtClean="0">
                <a:solidFill>
                  <a:srgbClr val="FFFF00"/>
                </a:solidFill>
              </a:rPr>
              <a:t> 1 zo vzdialenosti 40 miliónov km. Táto farebná fotografia bola zostavená v </a:t>
            </a:r>
            <a:r>
              <a:rPr lang="sk-SK" dirty="0" err="1" smtClean="0">
                <a:solidFill>
                  <a:srgbClr val="FFFF00"/>
                </a:solidFill>
              </a:rPr>
              <a:t>Jet</a:t>
            </a:r>
            <a:r>
              <a:rPr lang="sk-SK" dirty="0" smtClean="0">
                <a:solidFill>
                  <a:srgbClr val="FFFF00"/>
                </a:solidFill>
              </a:rPr>
              <a:t> </a:t>
            </a:r>
            <a:r>
              <a:rPr lang="sk-SK" dirty="0" err="1" smtClean="0">
                <a:solidFill>
                  <a:srgbClr val="FFFF00"/>
                </a:solidFill>
              </a:rPr>
              <a:t>Propulsion</a:t>
            </a:r>
            <a:r>
              <a:rPr lang="sk-SK" dirty="0" smtClean="0">
                <a:solidFill>
                  <a:srgbClr val="FFFF00"/>
                </a:solidFill>
              </a:rPr>
              <a:t> </a:t>
            </a:r>
            <a:r>
              <a:rPr lang="sk-SK" dirty="0" err="1" smtClean="0">
                <a:solidFill>
                  <a:srgbClr val="FFFF00"/>
                </a:solidFill>
              </a:rPr>
              <a:t>Laboratory's</a:t>
            </a:r>
            <a:r>
              <a:rPr lang="sk-SK" dirty="0" smtClean="0">
                <a:solidFill>
                  <a:srgbClr val="FFFF00"/>
                </a:solidFill>
              </a:rPr>
              <a:t> </a:t>
            </a:r>
            <a:r>
              <a:rPr lang="sk-SK" dirty="0" err="1" smtClean="0">
                <a:solidFill>
                  <a:srgbClr val="FFFF00"/>
                </a:solidFill>
              </a:rPr>
              <a:t>Image</a:t>
            </a:r>
            <a:r>
              <a:rPr lang="sk-SK" dirty="0" smtClean="0">
                <a:solidFill>
                  <a:srgbClr val="FFFF00"/>
                </a:solidFill>
              </a:rPr>
              <a:t> </a:t>
            </a:r>
            <a:r>
              <a:rPr lang="sk-SK" dirty="0" err="1" smtClean="0">
                <a:solidFill>
                  <a:srgbClr val="FFFF00"/>
                </a:solidFill>
              </a:rPr>
              <a:t>Processing</a:t>
            </a:r>
            <a:r>
              <a:rPr lang="sk-SK" dirty="0" smtClean="0">
                <a:solidFill>
                  <a:srgbClr val="FFFF00"/>
                </a:solidFill>
              </a:rPr>
              <a:t> </a:t>
            </a:r>
            <a:r>
              <a:rPr lang="sk-SK" dirty="0" err="1" smtClean="0">
                <a:solidFill>
                  <a:srgbClr val="FFFF00"/>
                </a:solidFill>
              </a:rPr>
              <a:t>Lab</a:t>
            </a:r>
            <a:r>
              <a:rPr lang="sk-SK" dirty="0" smtClean="0">
                <a:solidFill>
                  <a:srgbClr val="FFFF00"/>
                </a:solidFill>
              </a:rPr>
              <a:t> z troch čiernobielych fotografií prehnaných filtrami.</a:t>
            </a:r>
          </a:p>
          <a:p>
            <a:r>
              <a:rPr lang="sk-SK" dirty="0" err="1" smtClean="0">
                <a:solidFill>
                  <a:srgbClr val="FFFF00"/>
                </a:solidFill>
              </a:rPr>
              <a:t>Voyager</a:t>
            </a:r>
            <a:r>
              <a:rPr lang="sk-SK" dirty="0" smtClean="0">
                <a:solidFill>
                  <a:srgbClr val="FFFF00"/>
                </a:solidFill>
              </a:rPr>
              <a:t> 1</a:t>
            </a:r>
            <a:r>
              <a:rPr lang="sk-SK" dirty="0">
                <a:solidFill>
                  <a:srgbClr val="FFFF00"/>
                </a:solidFill>
              </a:rPr>
              <a:t> </a:t>
            </a:r>
            <a:r>
              <a:rPr lang="sk-SK" dirty="0" smtClean="0">
                <a:solidFill>
                  <a:srgbClr val="FFFF00"/>
                </a:solidFill>
              </a:rPr>
              <a:t>preletel okolo Jupitera v marci 1979. Najtesnejšie priblíženie k planéte na 280 000 km dosiahla sonda 5. marca</a:t>
            </a:r>
            <a:r>
              <a:rPr lang="sk-SK" dirty="0">
                <a:solidFill>
                  <a:srgbClr val="FFFF00"/>
                </a:solidFill>
              </a:rPr>
              <a:t> </a:t>
            </a:r>
            <a:r>
              <a:rPr lang="sk-SK" dirty="0" smtClean="0">
                <a:solidFill>
                  <a:srgbClr val="FFFF00"/>
                </a:solidFill>
              </a:rPr>
              <a:t>1979. Počas priblíženia, ale aj pred ním a po ňom prebiehal detailný fotografický a rádiový prieskum. K 15. marcu 1979 odoslala sonda </a:t>
            </a:r>
            <a:r>
              <a:rPr lang="sk-SK" dirty="0" err="1" smtClean="0">
                <a:solidFill>
                  <a:srgbClr val="FFFF00"/>
                </a:solidFill>
              </a:rPr>
              <a:t>Voyager</a:t>
            </a:r>
            <a:r>
              <a:rPr lang="sk-SK" dirty="0" smtClean="0">
                <a:solidFill>
                  <a:srgbClr val="FFFF00"/>
                </a:solidFill>
              </a:rPr>
              <a:t> 1 na Zem viac ako 15 000 fotografií Jupitera a jeho mesiacov.</a:t>
            </a:r>
          </a:p>
          <a:p>
            <a:r>
              <a:rPr lang="sk-SK" dirty="0" smtClean="0">
                <a:solidFill>
                  <a:srgbClr val="FFFF00"/>
                </a:solidFill>
              </a:rPr>
              <a:t>V júli toho istého roku preletel okolo planéty aj </a:t>
            </a:r>
            <a:r>
              <a:rPr lang="sk-SK" dirty="0" err="1" smtClean="0">
                <a:solidFill>
                  <a:srgbClr val="FFFF00"/>
                </a:solidFill>
              </a:rPr>
              <a:t>Voyager</a:t>
            </a:r>
            <a:r>
              <a:rPr lang="sk-SK" dirty="0" smtClean="0">
                <a:solidFill>
                  <a:srgbClr val="FFFF00"/>
                </a:solidFill>
              </a:rPr>
              <a:t> 2. Jeho najbližšie priblíženie k Jupiteru sa odohralo 9. júla 1979, keď sa sonda priblížila iba na 570 000 km od mračien na planéte. Podrobné pozorovanie Veľké červenej škvrny preukázalo, že ide o komplex niekoľkých búrok okolo jednej obrovskej búrke zúriacej v atmosfére posunujúcej sa ľavotočivým smerom. Na zaslaných fotografiách</a:t>
            </a:r>
            <a:r>
              <a:rPr lang="sk-SK" dirty="0">
                <a:solidFill>
                  <a:srgbClr val="FFFF00"/>
                </a:solidFill>
              </a:rPr>
              <a:t> </a:t>
            </a:r>
            <a:r>
              <a:rPr lang="sk-SK" dirty="0" smtClean="0">
                <a:solidFill>
                  <a:srgbClr val="FFFF00"/>
                </a:solidFill>
              </a:rPr>
              <a:t>(celkom okolo 18 000 fotografií) boli rozpoznané ďalšie menšie búrky, ktoré ukázali atmosféru Jupitera ako dynamický a búrlivý celok, ktorý nebol do dnešných dní celkom vysvetlený a popísaný.</a:t>
            </a:r>
          </a:p>
          <a:p>
            <a:r>
              <a:rPr lang="sk-SK" dirty="0" err="1" smtClean="0">
                <a:solidFill>
                  <a:srgbClr val="FFFF00"/>
                </a:solidFill>
              </a:rPr>
              <a:t>Voyagery</a:t>
            </a:r>
            <a:r>
              <a:rPr lang="sk-SK" dirty="0" smtClean="0">
                <a:solidFill>
                  <a:srgbClr val="FFFF00"/>
                </a:solidFill>
              </a:rPr>
              <a:t> nesmierne zlepšili naše vedomosti o štyroch najväčších </a:t>
            </a:r>
            <a:r>
              <a:rPr lang="sk-SK" dirty="0" err="1" smtClean="0">
                <a:solidFill>
                  <a:srgbClr val="FFFF00"/>
                </a:solidFill>
              </a:rPr>
              <a:t>Jupiterovych</a:t>
            </a:r>
            <a:r>
              <a:rPr lang="sk-SK" dirty="0" smtClean="0">
                <a:solidFill>
                  <a:srgbClr val="FFFF00"/>
                </a:solidFill>
              </a:rPr>
              <a:t> mesiacoch a zaznamenali Jupiterove prstence. Získali tiež detailnejšie zábery atmosféry planéty. Obe sondy využili gravitáciu Jupitera na to, aby boli urýchlené smerom k Saturnu, ktorý bol ďalším cieľom ich misie.</a:t>
            </a:r>
          </a:p>
          <a:p>
            <a:endParaRPr lang="sk-SK"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7000" b="-7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FFFF00"/>
                </a:solidFill>
              </a:rPr>
              <a:t>Obežnica </a:t>
            </a:r>
            <a:r>
              <a:rPr lang="sk-SK" dirty="0" err="1" smtClean="0">
                <a:solidFill>
                  <a:srgbClr val="FFFF00"/>
                </a:solidFill>
              </a:rPr>
              <a:t>Galileo</a:t>
            </a:r>
            <a:endParaRPr lang="sk-SK" dirty="0">
              <a:solidFill>
                <a:srgbClr val="FFFF00"/>
              </a:solidFill>
            </a:endParaRPr>
          </a:p>
        </p:txBody>
      </p:sp>
      <p:sp>
        <p:nvSpPr>
          <p:cNvPr id="3" name="Zástupný symbol obsahu 2"/>
          <p:cNvSpPr>
            <a:spLocks noGrp="1"/>
          </p:cNvSpPr>
          <p:nvPr>
            <p:ph idx="1"/>
          </p:nvPr>
        </p:nvSpPr>
        <p:spPr/>
        <p:txBody>
          <a:bodyPr>
            <a:normAutofit fontScale="85000" lnSpcReduction="10000"/>
          </a:bodyPr>
          <a:lstStyle/>
          <a:p>
            <a:pPr>
              <a:buNone/>
            </a:pPr>
            <a:endParaRPr lang="sk-SK" b="1" dirty="0" smtClean="0"/>
          </a:p>
          <a:p>
            <a:r>
              <a:rPr lang="sk-SK" dirty="0" smtClean="0">
                <a:solidFill>
                  <a:srgbClr val="FFFF00"/>
                </a:solidFill>
              </a:rPr>
              <a:t>Sonda </a:t>
            </a:r>
            <a:r>
              <a:rPr lang="sk-SK" dirty="0" err="1" smtClean="0">
                <a:solidFill>
                  <a:srgbClr val="FFFF00"/>
                </a:solidFill>
              </a:rPr>
              <a:t>Galileo</a:t>
            </a:r>
            <a:r>
              <a:rPr lang="sk-SK" dirty="0" smtClean="0">
                <a:solidFill>
                  <a:srgbClr val="FFFF00"/>
                </a:solidFill>
              </a:rPr>
              <a:t> bola navedená na obežnú dráhu okolo Jupitera v roku 1995, vypustila na Jupiter </a:t>
            </a:r>
            <a:r>
              <a:rPr lang="sk-SK" dirty="0" err="1" smtClean="0">
                <a:solidFill>
                  <a:srgbClr val="FFFF00"/>
                </a:solidFill>
              </a:rPr>
              <a:t>atmosferickú</a:t>
            </a:r>
            <a:r>
              <a:rPr lang="sk-SK" dirty="0" smtClean="0">
                <a:solidFill>
                  <a:srgbClr val="FFFF00"/>
                </a:solidFill>
              </a:rPr>
              <a:t> sondu a uskutočnila niekoľko preletov okolo všetkých </a:t>
            </a:r>
            <a:r>
              <a:rPr lang="sk-SK" dirty="0" err="1" smtClean="0">
                <a:solidFill>
                  <a:srgbClr val="FFFF00"/>
                </a:solidFill>
              </a:rPr>
              <a:t>galileových</a:t>
            </a:r>
            <a:r>
              <a:rPr lang="sk-SK" dirty="0" smtClean="0">
                <a:solidFill>
                  <a:srgbClr val="FFFF00"/>
                </a:solidFill>
              </a:rPr>
              <a:t> mesiacov. Sonda </a:t>
            </a:r>
            <a:r>
              <a:rPr lang="sk-SK" dirty="0" err="1" smtClean="0">
                <a:solidFill>
                  <a:srgbClr val="FFFF00"/>
                </a:solidFill>
              </a:rPr>
              <a:t>Galileo</a:t>
            </a:r>
            <a:r>
              <a:rPr lang="sk-SK" dirty="0" smtClean="0">
                <a:solidFill>
                  <a:srgbClr val="FFFF00"/>
                </a:solidFill>
              </a:rPr>
              <a:t> sa stala tiež svedkom dopadu kométy </a:t>
            </a:r>
            <a:r>
              <a:rPr lang="sk-SK" dirty="0" err="1" smtClean="0">
                <a:solidFill>
                  <a:srgbClr val="FFFF00"/>
                </a:solidFill>
              </a:rPr>
              <a:t>Shoemaker-Levy</a:t>
            </a:r>
            <a:r>
              <a:rPr lang="sk-SK" dirty="0" smtClean="0">
                <a:solidFill>
                  <a:srgbClr val="FFFF00"/>
                </a:solidFill>
              </a:rPr>
              <a:t> 9 na Jupiter, ktorá zasiahla planétu v roku 1994, dávajúc vynikajúci pozorovací bod pre túto veľkolepú udalosť. 21. septembra 2003 jej misia skončila zhorením vo vyšších vrstvách Jupiterovej atmosféry, kam bola navedená zámerne.</a:t>
            </a:r>
            <a:endParaRPr lang="sk-SK"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FFFF00"/>
                </a:solidFill>
              </a:rPr>
              <a:t>Prelety sondy </a:t>
            </a:r>
            <a:r>
              <a:rPr lang="sk-SK" dirty="0" err="1" smtClean="0">
                <a:solidFill>
                  <a:srgbClr val="FFFF00"/>
                </a:solidFill>
              </a:rPr>
              <a:t>Cassini</a:t>
            </a:r>
            <a:endParaRPr lang="sk-SK" dirty="0">
              <a:solidFill>
                <a:srgbClr val="FFFF00"/>
              </a:solidFill>
            </a:endParaRPr>
          </a:p>
        </p:txBody>
      </p:sp>
      <p:sp>
        <p:nvSpPr>
          <p:cNvPr id="3" name="Zástupný symbol obsahu 2"/>
          <p:cNvSpPr>
            <a:spLocks noGrp="1"/>
          </p:cNvSpPr>
          <p:nvPr>
            <p:ph idx="1"/>
          </p:nvPr>
        </p:nvSpPr>
        <p:spPr/>
        <p:txBody>
          <a:bodyPr>
            <a:normAutofit fontScale="77500" lnSpcReduction="20000"/>
          </a:bodyPr>
          <a:lstStyle/>
          <a:p>
            <a:r>
              <a:rPr lang="sk-SK" dirty="0" smtClean="0">
                <a:solidFill>
                  <a:srgbClr val="FFFF00"/>
                </a:solidFill>
              </a:rPr>
              <a:t>V roku 2000 preletela sonda </a:t>
            </a:r>
            <a:r>
              <a:rPr lang="sk-SK" dirty="0" err="1" smtClean="0">
                <a:solidFill>
                  <a:srgbClr val="FFFF00"/>
                </a:solidFill>
              </a:rPr>
              <a:t>Cassini</a:t>
            </a:r>
            <a:r>
              <a:rPr lang="sk-SK" dirty="0" smtClean="0">
                <a:solidFill>
                  <a:srgbClr val="FFFF00"/>
                </a:solidFill>
              </a:rPr>
              <a:t> na ceste k Saturnu okolo Jupitera a poskytla niekoľko snímok zatiaľ najlepšej úrovne rozlíšenia. Medzi vedecké ciele výskumu Jupitera patrilo mapovanie oblačnej vrstvy atmosféry, vytvorenie jej trojrozmernej mapy, globálna meteorológia, mapovanie výskytu polárnych žiar, snímkovanie známych satelitov, hľadanie stôp atmosféry na nich a tiež hľadanie ďalších, dovtedy neznámych obežníc Jupitera a mapovanie jeho rozsiahlej </a:t>
            </a:r>
            <a:r>
              <a:rPr lang="sk-SK" dirty="0" err="1" smtClean="0">
                <a:solidFill>
                  <a:srgbClr val="FFFF00"/>
                </a:solidFill>
              </a:rPr>
              <a:t>magnetosféry</a:t>
            </a:r>
            <a:r>
              <a:rPr lang="sk-SK" dirty="0" smtClean="0">
                <a:solidFill>
                  <a:srgbClr val="FFFF00"/>
                </a:solidFill>
              </a:rPr>
              <a:t>. Pri najväčšom priblížení bola sonda od vrchných mrakov Jupitera vzdialená 9,72 miliónov kilometrov. Z tejto vzdialenosti urobila zbery planéty s rozlíšením 58 km na pixel.</a:t>
            </a:r>
          </a:p>
          <a:p>
            <a:r>
              <a:rPr lang="sk-SK" dirty="0" smtClean="0">
                <a:solidFill>
                  <a:srgbClr val="FFFF00"/>
                </a:solidFill>
              </a:rPr>
              <a:t>V roku 2007 nastal prelet sondy </a:t>
            </a:r>
            <a:r>
              <a:rPr lang="sk-SK" i="1" dirty="0" smtClean="0">
                <a:solidFill>
                  <a:srgbClr val="FFFF00"/>
                </a:solidFill>
              </a:rPr>
              <a:t>New </a:t>
            </a:r>
            <a:r>
              <a:rPr lang="sk-SK" i="1" dirty="0" err="1" smtClean="0">
                <a:solidFill>
                  <a:srgbClr val="FFFF00"/>
                </a:solidFill>
              </a:rPr>
              <a:t>Horizons</a:t>
            </a:r>
            <a:r>
              <a:rPr lang="sk-SK" dirty="0" smtClean="0">
                <a:solidFill>
                  <a:srgbClr val="FFFF00"/>
                </a:solidFill>
              </a:rPr>
              <a:t> okolo Jupitera na jej ceste k planéte Pluto.</a:t>
            </a:r>
          </a:p>
          <a:p>
            <a:endParaRPr lang="sk-SK"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FFFF00"/>
                </a:solidFill>
              </a:rPr>
              <a:t>Plánované misie</a:t>
            </a:r>
            <a:endParaRPr lang="sk-SK" dirty="0">
              <a:solidFill>
                <a:srgbClr val="FFFF00"/>
              </a:solidFill>
            </a:endParaRPr>
          </a:p>
        </p:txBody>
      </p:sp>
      <p:sp>
        <p:nvSpPr>
          <p:cNvPr id="3" name="Zástupný symbol obsahu 2"/>
          <p:cNvSpPr>
            <a:spLocks noGrp="1"/>
          </p:cNvSpPr>
          <p:nvPr>
            <p:ph idx="1"/>
          </p:nvPr>
        </p:nvSpPr>
        <p:spPr/>
        <p:txBody>
          <a:bodyPr>
            <a:normAutofit fontScale="85000" lnSpcReduction="20000"/>
          </a:bodyPr>
          <a:lstStyle/>
          <a:p>
            <a:r>
              <a:rPr lang="sk-SK" dirty="0" smtClean="0">
                <a:solidFill>
                  <a:srgbClr val="FFFF00"/>
                </a:solidFill>
              </a:rPr>
              <a:t>NASA plánuje výpravu na preskúmanie tekutých oceánov na mesiaci Európa, ako aj prieskum ďalších dvoch veľkých ľadových mesiacov </a:t>
            </a:r>
            <a:r>
              <a:rPr lang="sk-SK" dirty="0" err="1" smtClean="0">
                <a:solidFill>
                  <a:srgbClr val="FFFF00"/>
                </a:solidFill>
              </a:rPr>
              <a:t>Ganymeda</a:t>
            </a:r>
            <a:r>
              <a:rPr lang="sk-SK" dirty="0" smtClean="0">
                <a:solidFill>
                  <a:srgbClr val="FFFF00"/>
                </a:solidFill>
              </a:rPr>
              <a:t> a </a:t>
            </a:r>
            <a:r>
              <a:rPr lang="sk-SK" dirty="0" err="1" smtClean="0">
                <a:solidFill>
                  <a:srgbClr val="FFFF00"/>
                </a:solidFill>
              </a:rPr>
              <a:t>Kallisto</a:t>
            </a:r>
            <a:r>
              <a:rPr lang="sk-SK" dirty="0" smtClean="0">
                <a:solidFill>
                  <a:srgbClr val="FFFF00"/>
                </a:solidFill>
              </a:rPr>
              <a:t>. Táto plánovaná misia sa nazýva JIMO (</a:t>
            </a:r>
            <a:r>
              <a:rPr lang="sk-SK" i="1" dirty="0" smtClean="0">
                <a:solidFill>
                  <a:srgbClr val="FFFF00"/>
                </a:solidFill>
              </a:rPr>
              <a:t>Jupiter </a:t>
            </a:r>
            <a:r>
              <a:rPr lang="sk-SK" i="1" dirty="0" err="1" smtClean="0">
                <a:solidFill>
                  <a:srgbClr val="FFFF00"/>
                </a:solidFill>
              </a:rPr>
              <a:t>Icy</a:t>
            </a:r>
            <a:r>
              <a:rPr lang="sk-SK" i="1" dirty="0" smtClean="0">
                <a:solidFill>
                  <a:srgbClr val="FFFF00"/>
                </a:solidFill>
              </a:rPr>
              <a:t> </a:t>
            </a:r>
            <a:r>
              <a:rPr lang="sk-SK" i="1" dirty="0" err="1" smtClean="0">
                <a:solidFill>
                  <a:srgbClr val="FFFF00"/>
                </a:solidFill>
              </a:rPr>
              <a:t>Moons</a:t>
            </a:r>
            <a:r>
              <a:rPr lang="sk-SK" i="1" dirty="0" smtClean="0">
                <a:solidFill>
                  <a:srgbClr val="FFFF00"/>
                </a:solidFill>
              </a:rPr>
              <a:t> </a:t>
            </a:r>
            <a:r>
              <a:rPr lang="sk-SK" i="1" dirty="0" err="1" smtClean="0">
                <a:solidFill>
                  <a:srgbClr val="FFFF00"/>
                </a:solidFill>
              </a:rPr>
              <a:t>Orbiter</a:t>
            </a:r>
            <a:r>
              <a:rPr lang="sk-SK" dirty="0" smtClean="0">
                <a:solidFill>
                  <a:srgbClr val="FFFF00"/>
                </a:solidFill>
              </a:rPr>
              <a:t>). Jej štart sa očakáva po roku 2011. Sonda JIMO by mala byť po určitú dobu navedená na obežnú dráhu okolo každého z troch skúmaných mesiacov. Tri hlavné vedecké ciele tejto misie sú skúmať pôvod a evolúciu spomínaných mesiacov, zistiť, aké sú možnosti udržania života na nich a skúmať radiáciu v okolí mesiacov (čo je zároveň poznatok dôležitý pre zhodnotenie možnosti života na nich).</a:t>
            </a:r>
          </a:p>
          <a:p>
            <a:endParaRPr lang="sk-SK"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FFFF00"/>
                </a:solidFill>
              </a:rPr>
              <a:t>Mytológia </a:t>
            </a:r>
            <a:endParaRPr lang="sk-SK" dirty="0">
              <a:solidFill>
                <a:srgbClr val="FFFF00"/>
              </a:solidFill>
            </a:endParaRPr>
          </a:p>
        </p:txBody>
      </p:sp>
      <p:sp>
        <p:nvSpPr>
          <p:cNvPr id="3" name="Zástupný symbol obsahu 2"/>
          <p:cNvSpPr>
            <a:spLocks noGrp="1"/>
          </p:cNvSpPr>
          <p:nvPr>
            <p:ph idx="1"/>
          </p:nvPr>
        </p:nvSpPr>
        <p:spPr/>
        <p:txBody>
          <a:bodyPr>
            <a:normAutofit fontScale="92500" lnSpcReduction="20000"/>
          </a:bodyPr>
          <a:lstStyle/>
          <a:p>
            <a:r>
              <a:rPr lang="sk-SK" dirty="0" smtClean="0">
                <a:solidFill>
                  <a:srgbClr val="FFFF00"/>
                </a:solidFill>
              </a:rPr>
              <a:t>Planéta je pomenovaná podľa rímskeho boha Jupitera, ktorý je obdobou najvyššieho gréckeho boha Dia. Po stotožnení Jupitera s Diom môžeme za jeho rodičov považovať boha roľníctva Saturna a bohyňu </a:t>
            </a:r>
            <a:r>
              <a:rPr lang="sk-SK" dirty="0" err="1" smtClean="0">
                <a:solidFill>
                  <a:srgbClr val="FFFF00"/>
                </a:solidFill>
              </a:rPr>
              <a:t>Ops</a:t>
            </a:r>
            <a:r>
              <a:rPr lang="sk-SK" dirty="0" smtClean="0">
                <a:solidFill>
                  <a:srgbClr val="FFFF00"/>
                </a:solidFill>
              </a:rPr>
              <a:t>. Bol vládcom všetkých bohov, búrok a bleskov. Vládu nad ostatnými bohmi získal potom, ako porazil svojho otca Saturna a zvrhol ho z trónu. U Rimanov mal Jupiter ešte väčšiu úctu ako Zeus u Grékov a oveľa väčšiu úlohu mal aj ako ochranca vojska a darca víťazstva vo vojne. Jupiterovi boli zasvätené tzv. </a:t>
            </a:r>
            <a:r>
              <a:rPr lang="sk-SK" dirty="0" err="1" smtClean="0">
                <a:solidFill>
                  <a:srgbClr val="FFFF00"/>
                </a:solidFill>
              </a:rPr>
              <a:t>idy</a:t>
            </a:r>
            <a:r>
              <a:rPr lang="sk-SK" dirty="0" smtClean="0">
                <a:solidFill>
                  <a:srgbClr val="FFFF00"/>
                </a:solidFill>
              </a:rPr>
              <a:t>, dni v mesiaci, na ktoré pripadal spln.</a:t>
            </a:r>
            <a:r>
              <a:rPr lang="sk-SK" dirty="0" smtClean="0"/>
              <a:t> </a:t>
            </a:r>
          </a:p>
          <a:p>
            <a:endParaRPr lang="sk-SK"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FFFF00"/>
                </a:solidFill>
              </a:rPr>
              <a:t>Všeobecne</a:t>
            </a:r>
            <a:endParaRPr lang="sk-SK" dirty="0">
              <a:solidFill>
                <a:srgbClr val="FFFF00"/>
              </a:solidFill>
            </a:endParaRPr>
          </a:p>
        </p:txBody>
      </p:sp>
      <p:sp>
        <p:nvSpPr>
          <p:cNvPr id="3" name="Zástupný symbol obsahu 2"/>
          <p:cNvSpPr>
            <a:spLocks noGrp="1"/>
          </p:cNvSpPr>
          <p:nvPr>
            <p:ph idx="1"/>
          </p:nvPr>
        </p:nvSpPr>
        <p:spPr/>
        <p:txBody>
          <a:bodyPr>
            <a:normAutofit fontScale="47500" lnSpcReduction="20000"/>
          </a:bodyPr>
          <a:lstStyle/>
          <a:p>
            <a:r>
              <a:rPr lang="sk-SK" b="1" dirty="0" smtClean="0">
                <a:solidFill>
                  <a:srgbClr val="FFFF00"/>
                </a:solidFill>
              </a:rPr>
              <a:t>Jupiter</a:t>
            </a:r>
            <a:r>
              <a:rPr lang="sk-SK" dirty="0" smtClean="0">
                <a:solidFill>
                  <a:srgbClr val="FFFF00"/>
                </a:solidFill>
              </a:rPr>
              <a:t> je najväčšia a najhmotnejšia planéta našej slnečnej sústavy, v poradí piata od Slnka. Je pomenovaný po rímskom bohovi Jupiterovi. Symbolom planéty je štylizované znázornenie božského blesku.</a:t>
            </a:r>
          </a:p>
          <a:p>
            <a:r>
              <a:rPr lang="sk-SK" dirty="0" smtClean="0">
                <a:solidFill>
                  <a:srgbClr val="FFFF00"/>
                </a:solidFill>
              </a:rPr>
              <a:t>Jupiter má chemické zloženie podobné Slnku a ďalším hviezdam. Líši sa od nich iba malou hmotnosťou, ktorá nestačí na vytvorenie podmienok pre </a:t>
            </a:r>
            <a:r>
              <a:rPr lang="sk-SK" dirty="0" err="1" smtClean="0">
                <a:solidFill>
                  <a:srgbClr val="FFFF00"/>
                </a:solidFill>
              </a:rPr>
              <a:t>termojadrové</a:t>
            </a:r>
            <a:r>
              <a:rPr lang="sk-SK" dirty="0" smtClean="0">
                <a:solidFill>
                  <a:srgbClr val="FFFF00"/>
                </a:solidFill>
              </a:rPr>
              <a:t> reakcie, ktoré prebiehajú vo všetkých hviezdach. I napriek tomu sa so svojimi mnohými mesiacmi podobá akejsi „slnečnej sústave“ v malom. Často je označovaný za </a:t>
            </a:r>
            <a:r>
              <a:rPr lang="sk-SK" i="1" dirty="0" smtClean="0">
                <a:solidFill>
                  <a:srgbClr val="FFFF00"/>
                </a:solidFill>
              </a:rPr>
              <a:t>nedokončenú hviezdu</a:t>
            </a:r>
            <a:r>
              <a:rPr lang="sk-SK" dirty="0" smtClean="0">
                <a:solidFill>
                  <a:srgbClr val="FFFF00"/>
                </a:solidFill>
              </a:rPr>
              <a:t> aj keď toto porovnanie je rovnakého druhu ako označiť asteroid za „nedokončenú Zem“. Neexistuje presná definícia odlišujúca veľké hmotné planéty ako Jupiter od hnedých trpaslíkov, v každom prípade by Jupiter potreboval byť aspoň 70× hmotnejší, aby sa mohol stať hviezdou. Planéty podobné hmotnosťou, rozmermi a chemickým zložením Jupiteru sa nazývajú </a:t>
            </a:r>
            <a:r>
              <a:rPr lang="sk-SK" dirty="0" err="1" smtClean="0">
                <a:solidFill>
                  <a:srgbClr val="FFFF00"/>
                </a:solidFill>
              </a:rPr>
              <a:t>joviálne</a:t>
            </a:r>
            <a:r>
              <a:rPr lang="sk-SK" dirty="0" smtClean="0">
                <a:solidFill>
                  <a:srgbClr val="FFFF00"/>
                </a:solidFill>
              </a:rPr>
              <a:t>.</a:t>
            </a:r>
          </a:p>
          <a:p>
            <a:pPr>
              <a:buNone/>
            </a:pPr>
            <a:endParaRPr lang="sk-SK" dirty="0" smtClean="0">
              <a:solidFill>
                <a:srgbClr val="FFFF00"/>
              </a:solidFill>
            </a:endParaRPr>
          </a:p>
          <a:p>
            <a:r>
              <a:rPr lang="sk-SK" dirty="0" smtClean="0">
                <a:solidFill>
                  <a:srgbClr val="FFFF00"/>
                </a:solidFill>
              </a:rPr>
              <a:t>Jedna otočka Jupitera okolo jeho osi je najrýchlejšia zo všetkých známych planét (netrvá ani 10 hodín) a taktiež sústava jeho známych mesiacov je v súčasnosti najväčšia. Zo 63 jeho družíc sú najznámejšie 4 najväčšie nazývané tiež </a:t>
            </a:r>
            <a:r>
              <a:rPr lang="sk-SK" dirty="0" err="1" smtClean="0">
                <a:solidFill>
                  <a:srgbClr val="FFFF00"/>
                </a:solidFill>
              </a:rPr>
              <a:t>Galileove</a:t>
            </a:r>
            <a:r>
              <a:rPr lang="sk-SK" dirty="0" smtClean="0">
                <a:solidFill>
                  <a:srgbClr val="FFFF00"/>
                </a:solidFill>
              </a:rPr>
              <a:t> mesiace, pretože prvý písomný záznam o ich pozorovaní urobil </a:t>
            </a:r>
            <a:r>
              <a:rPr lang="sk-SK" dirty="0" err="1" smtClean="0">
                <a:solidFill>
                  <a:srgbClr val="FFFF00"/>
                </a:solidFill>
              </a:rPr>
              <a:t>Galileo</a:t>
            </a:r>
            <a:r>
              <a:rPr lang="sk-SK" dirty="0" smtClean="0">
                <a:solidFill>
                  <a:srgbClr val="FFFF00"/>
                </a:solidFill>
              </a:rPr>
              <a:t> </a:t>
            </a:r>
            <a:r>
              <a:rPr lang="sk-SK" dirty="0" err="1" smtClean="0">
                <a:solidFill>
                  <a:srgbClr val="FFFF00"/>
                </a:solidFill>
              </a:rPr>
              <a:t>Galilei</a:t>
            </a:r>
            <a:r>
              <a:rPr lang="sk-SK" dirty="0" smtClean="0">
                <a:solidFill>
                  <a:srgbClr val="FFFF00"/>
                </a:solidFill>
              </a:rPr>
              <a:t> v roku 1610 . Najväčší </a:t>
            </a:r>
            <a:r>
              <a:rPr lang="sk-SK" dirty="0" err="1" smtClean="0">
                <a:solidFill>
                  <a:srgbClr val="FFFF00"/>
                </a:solidFill>
              </a:rPr>
              <a:t>Galileiho</a:t>
            </a:r>
            <a:r>
              <a:rPr lang="sk-SK" dirty="0" smtClean="0">
                <a:solidFill>
                  <a:srgbClr val="FFFF00"/>
                </a:solidFill>
              </a:rPr>
              <a:t> mesiac </a:t>
            </a:r>
            <a:r>
              <a:rPr lang="sk-SK" dirty="0" err="1" smtClean="0">
                <a:solidFill>
                  <a:srgbClr val="FFFF00"/>
                </a:solidFill>
              </a:rPr>
              <a:t>Ganymedes</a:t>
            </a:r>
            <a:r>
              <a:rPr lang="sk-SK" dirty="0" smtClean="0">
                <a:solidFill>
                  <a:srgbClr val="FFFF00"/>
                </a:solidFill>
              </a:rPr>
              <a:t>, je zároveň najväčším mesiacom v slnečnej sústave. Známa je tiež Európa pokrytá ľadovou kôrou a </a:t>
            </a:r>
            <a:r>
              <a:rPr lang="sk-SK" dirty="0" err="1" smtClean="0">
                <a:solidFill>
                  <a:srgbClr val="FFFF00"/>
                </a:solidFill>
              </a:rPr>
              <a:t>lo</a:t>
            </a:r>
            <a:r>
              <a:rPr lang="sk-SK" dirty="0" smtClean="0">
                <a:solidFill>
                  <a:srgbClr val="FFFF00"/>
                </a:solidFill>
              </a:rPr>
              <a:t>, ktorý prejavuje búrlivú sopečnú aktivitu.</a:t>
            </a:r>
          </a:p>
          <a:p>
            <a:r>
              <a:rPr lang="sk-SK" dirty="0" smtClean="0">
                <a:solidFill>
                  <a:srgbClr val="FFFF00"/>
                </a:solidFill>
              </a:rPr>
              <a:t>Jupiter je na oblohe dobre viditeľný voľným okom a preto bol známy ľuďom už v staroveku. Vďaka svojej obežnej dobe okolo Slnka, ktorá trvá necelých 12 rokov prechádza Jupiter každým znamením Zvieratníka približne rok.</a:t>
            </a:r>
          </a:p>
          <a:p>
            <a:endParaRPr lang="sk-SK"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FFFF00"/>
                </a:solidFill>
              </a:rPr>
              <a:t>Charakteristika</a:t>
            </a:r>
            <a:endParaRPr lang="sk-SK" dirty="0">
              <a:solidFill>
                <a:srgbClr val="FFFF00"/>
              </a:solidFill>
            </a:endParaRPr>
          </a:p>
        </p:txBody>
      </p:sp>
      <p:sp>
        <p:nvSpPr>
          <p:cNvPr id="3" name="Zástupný symbol obsahu 2"/>
          <p:cNvSpPr>
            <a:spLocks noGrp="1"/>
          </p:cNvSpPr>
          <p:nvPr>
            <p:ph idx="1"/>
          </p:nvPr>
        </p:nvSpPr>
        <p:spPr/>
        <p:txBody>
          <a:bodyPr>
            <a:normAutofit fontScale="62500" lnSpcReduction="20000"/>
          </a:bodyPr>
          <a:lstStyle/>
          <a:p>
            <a:r>
              <a:rPr lang="sk-SK" dirty="0" smtClean="0">
                <a:solidFill>
                  <a:srgbClr val="FFFF00"/>
                </a:solidFill>
              </a:rPr>
              <a:t>Jupiter je obrovská plynová guľa s 318-krát väčšou hmotnosťou ako je hmotnosť Zeme. Jeho objem by pohltil 1 319 Zemí. So svojou hmotnosťou 1,9x10</a:t>
            </a:r>
            <a:r>
              <a:rPr lang="sk-SK" baseline="30000" dirty="0" smtClean="0">
                <a:solidFill>
                  <a:srgbClr val="FFFF00"/>
                </a:solidFill>
              </a:rPr>
              <a:t>27</a:t>
            </a:r>
            <a:r>
              <a:rPr lang="sk-SK" dirty="0" smtClean="0">
                <a:solidFill>
                  <a:srgbClr val="FFFF00"/>
                </a:solidFill>
              </a:rPr>
              <a:t> kg je 2,5-násobne hmotnejší ako všetky ostatné planéty slnečnej sústavy dohromady. Je tak hmotný, že sa hmotný stred sústavy Jupiter - Slnko nachádza nad slnečným. Rovníkoví priemer Jupitera je 142 984 km. Rýchla rotácia Jupitera spôsobuje vydúvanie rovníkových vrstiev až o 9 276 km oproti polárnym.</a:t>
            </a:r>
          </a:p>
          <a:p>
            <a:r>
              <a:rPr lang="sk-SK" dirty="0" smtClean="0">
                <a:solidFill>
                  <a:srgbClr val="FFFF00"/>
                </a:solidFill>
              </a:rPr>
              <a:t>Už prvé </a:t>
            </a:r>
            <a:r>
              <a:rPr lang="sk-SK" dirty="0" err="1" smtClean="0">
                <a:solidFill>
                  <a:srgbClr val="FFFF00"/>
                </a:solidFill>
              </a:rPr>
              <a:t>spektroskopické</a:t>
            </a:r>
            <a:r>
              <a:rPr lang="sk-SK" dirty="0" smtClean="0">
                <a:solidFill>
                  <a:srgbClr val="FFFF00"/>
                </a:solidFill>
              </a:rPr>
              <a:t> pozorovania Jupitera ukázali, že je zložený najmä z molekulárneho vodíka(H</a:t>
            </a:r>
            <a:r>
              <a:rPr lang="sk-SK" baseline="-25000" dirty="0" smtClean="0">
                <a:solidFill>
                  <a:srgbClr val="FFFF00"/>
                </a:solidFill>
              </a:rPr>
              <a:t>2</a:t>
            </a:r>
            <a:r>
              <a:rPr lang="sk-SK" dirty="0" smtClean="0">
                <a:solidFill>
                  <a:srgbClr val="FFFF00"/>
                </a:solidFill>
              </a:rPr>
              <a:t>). Sonda </a:t>
            </a:r>
            <a:r>
              <a:rPr lang="sk-SK" dirty="0" err="1" smtClean="0">
                <a:solidFill>
                  <a:srgbClr val="FFFF00"/>
                </a:solidFill>
              </a:rPr>
              <a:t>Galileo</a:t>
            </a:r>
            <a:r>
              <a:rPr lang="sk-SK" dirty="0" smtClean="0">
                <a:solidFill>
                  <a:srgbClr val="FFFF00"/>
                </a:solidFill>
              </a:rPr>
              <a:t> zistila, že ho tvorí vodík a hélium, ktoré sú zmiešané v pomere 5:1.</a:t>
            </a:r>
            <a:r>
              <a:rPr lang="sk-SK" baseline="30000" dirty="0" smtClean="0">
                <a:solidFill>
                  <a:srgbClr val="FFFF00"/>
                </a:solidFill>
              </a:rPr>
              <a:t> </a:t>
            </a:r>
            <a:r>
              <a:rPr lang="sk-SK" dirty="0" smtClean="0">
                <a:solidFill>
                  <a:srgbClr val="FFFF00"/>
                </a:solidFill>
              </a:rPr>
              <a:t>Tieto dva základné prvky tvoriace Jupiter sú najhojnejšie sa vyskytujúcimi prvkami vo vesmíre.</a:t>
            </a:r>
          </a:p>
          <a:p>
            <a:r>
              <a:rPr lang="sk-SK" dirty="0" smtClean="0">
                <a:solidFill>
                  <a:srgbClr val="FFFF00"/>
                </a:solidFill>
              </a:rPr>
              <a:t>Jupiter vydáva asi o 60 % viac tepelnej energie, ako prijíma zo slnečného žiarenia. Predpokladá sa, že táto energia pochádza z troch zdrojov: teplo z doby vzniku Jupitera; energia, uvoľňovaná pomalým zmršťovaním planét a energia veľmi slabo prebiehajúcich termonukleárnych reakcií.</a:t>
            </a:r>
          </a:p>
          <a:p>
            <a:endParaRPr lang="sk-SK"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FFFF00"/>
                </a:solidFill>
              </a:rPr>
              <a:t>Dráha a rotácia</a:t>
            </a:r>
            <a:endParaRPr lang="sk-SK" dirty="0">
              <a:solidFill>
                <a:srgbClr val="FFFF00"/>
              </a:solidFill>
            </a:endParaRPr>
          </a:p>
        </p:txBody>
      </p:sp>
      <p:sp>
        <p:nvSpPr>
          <p:cNvPr id="3" name="Zástupný symbol obsahu 2"/>
          <p:cNvSpPr>
            <a:spLocks noGrp="1"/>
          </p:cNvSpPr>
          <p:nvPr>
            <p:ph idx="1"/>
          </p:nvPr>
        </p:nvSpPr>
        <p:spPr/>
        <p:txBody>
          <a:bodyPr>
            <a:normAutofit fontScale="62500" lnSpcReduction="20000"/>
          </a:bodyPr>
          <a:lstStyle/>
          <a:p>
            <a:r>
              <a:rPr lang="sk-SK" dirty="0" smtClean="0">
                <a:solidFill>
                  <a:srgbClr val="FFFF00"/>
                </a:solidFill>
              </a:rPr>
              <a:t>Jupiter obieha okolo Slnko vo vzdialenosti 778 412 027 km, čo je viac než päťnásobne väčšia vzdialenosť ako tá, v ktorej </a:t>
            </a:r>
            <a:r>
              <a:rPr lang="sk-SK" dirty="0" err="1" smtClean="0">
                <a:solidFill>
                  <a:srgbClr val="FFFF00"/>
                </a:solidFill>
              </a:rPr>
              <a:t>objeha</a:t>
            </a:r>
            <a:r>
              <a:rPr lang="sk-SK" dirty="0" smtClean="0">
                <a:solidFill>
                  <a:srgbClr val="FFFF00"/>
                </a:solidFill>
              </a:rPr>
              <a:t> Zem okolo Slnka. Tomu pripadá aj množstvo slnečného žiarenia dopadajúceho na m</a:t>
            </a:r>
            <a:r>
              <a:rPr lang="sk-SK" baseline="30000" dirty="0" smtClean="0">
                <a:solidFill>
                  <a:srgbClr val="FFFF00"/>
                </a:solidFill>
              </a:rPr>
              <a:t>3</a:t>
            </a:r>
            <a:r>
              <a:rPr lang="sk-SK" dirty="0" smtClean="0">
                <a:solidFill>
                  <a:srgbClr val="FFFF00"/>
                </a:solidFill>
              </a:rPr>
              <a:t> jeho plochy, ktoré je len 37% zo žiarenia dopadajúceho na m</a:t>
            </a:r>
            <a:r>
              <a:rPr lang="sk-SK" baseline="30000" dirty="0" smtClean="0">
                <a:solidFill>
                  <a:srgbClr val="FFFF00"/>
                </a:solidFill>
              </a:rPr>
              <a:t>3</a:t>
            </a:r>
            <a:r>
              <a:rPr lang="sk-SK" dirty="0" smtClean="0">
                <a:solidFill>
                  <a:srgbClr val="FFFF00"/>
                </a:solidFill>
              </a:rPr>
              <a:t> Zeme. Jupiter je však k Slnku stále o polovicu bližšie, než nasledujúca </a:t>
            </a:r>
            <a:r>
              <a:rPr lang="sk-SK" dirty="0" err="1" smtClean="0">
                <a:solidFill>
                  <a:srgbClr val="FFFF00"/>
                </a:solidFill>
              </a:rPr>
              <a:t>joviálna</a:t>
            </a:r>
            <a:r>
              <a:rPr lang="sk-SK" dirty="0" smtClean="0">
                <a:solidFill>
                  <a:srgbClr val="FFFF00"/>
                </a:solidFill>
              </a:rPr>
              <a:t> planéta Saturn. Pri najväčšom priblížení k Zemi, v opozícii, nás od Jupiteru delí 588 miliónov km. Pri najväčšom priblížení, v </a:t>
            </a:r>
            <a:r>
              <a:rPr lang="sk-SK" dirty="0" err="1" smtClean="0">
                <a:solidFill>
                  <a:srgbClr val="FFFF00"/>
                </a:solidFill>
              </a:rPr>
              <a:t>konjunkci</a:t>
            </a:r>
            <a:r>
              <a:rPr lang="sk-SK" dirty="0" smtClean="0">
                <a:solidFill>
                  <a:srgbClr val="FFFF00"/>
                </a:solidFill>
              </a:rPr>
              <a:t>, sa od Zeme vzďaľuje až na 968 miliónov km. Sklon jeho dráhy k rovine ekliptiky je nevýrazný a dosahuje len 1,3°, čo je po Uráne druhý najmenší sklon dráhy planéty v slnečnej sústave. Jeho obežná dráha je elipsa podobná kružnici.</a:t>
            </a:r>
          </a:p>
          <a:p>
            <a:r>
              <a:rPr lang="sk-SK" dirty="0" smtClean="0">
                <a:solidFill>
                  <a:srgbClr val="FFFF00"/>
                </a:solidFill>
              </a:rPr>
              <a:t>Keďže Jupiter je zložený prevažne z plynu, jeho rotácia nepripomína rotáciu pevného telesa. Rôzne vrstvy jeho atmosféry sa otáčajú rôznou rýchlosťou. Kým rovníkový pás planéty urobí jednu otočku za 9 hodín 50 minút, vrstvy pri póloch sa otočia raz za 9 hodín 56 minút. Takáto rotácia sa nazýva diferenciálna. Jupiter má medzi všetkými planétami slnečnej sústavy najkratší deň.</a:t>
            </a:r>
          </a:p>
          <a:p>
            <a:endParaRPr lang="sk-SK"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6000" r="-26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solidFill>
                  <a:srgbClr val="FFFF00"/>
                </a:solidFill>
              </a:rPr>
              <a:t>Magnetosféra</a:t>
            </a:r>
            <a:r>
              <a:rPr lang="sk-SK" dirty="0" smtClean="0">
                <a:solidFill>
                  <a:srgbClr val="FFFF00"/>
                </a:solidFill>
              </a:rPr>
              <a:t> </a:t>
            </a:r>
            <a:endParaRPr lang="sk-SK" dirty="0">
              <a:solidFill>
                <a:srgbClr val="FFFF00"/>
              </a:solidFill>
            </a:endParaRPr>
          </a:p>
        </p:txBody>
      </p:sp>
      <p:sp>
        <p:nvSpPr>
          <p:cNvPr id="3" name="Zástupný symbol obsahu 2"/>
          <p:cNvSpPr>
            <a:spLocks noGrp="1"/>
          </p:cNvSpPr>
          <p:nvPr>
            <p:ph idx="1"/>
          </p:nvPr>
        </p:nvSpPr>
        <p:spPr/>
        <p:txBody>
          <a:bodyPr>
            <a:normAutofit fontScale="77500" lnSpcReduction="20000"/>
          </a:bodyPr>
          <a:lstStyle/>
          <a:p>
            <a:r>
              <a:rPr lang="sk-SK" dirty="0" smtClean="0">
                <a:solidFill>
                  <a:srgbClr val="FFFF00"/>
                </a:solidFill>
              </a:rPr>
              <a:t>Jupiter má veľmi silné magnetické pole, ktoré je spôsobené rýchlou rotáciou a svojou intenzitou prevyšuje magnetické polia všetkých ostatných planét slnečnej sústavy. Jeho magnetické pole je až 4 000-krát väčšie ako magnetické pole Zeme.</a:t>
            </a:r>
          </a:p>
          <a:p>
            <a:r>
              <a:rPr lang="sk-SK" dirty="0" smtClean="0">
                <a:solidFill>
                  <a:srgbClr val="FFFF00"/>
                </a:solidFill>
              </a:rPr>
              <a:t>Jupiter má veľmi rozsiahlu a silnú </a:t>
            </a:r>
            <a:r>
              <a:rPr lang="sk-SK" dirty="0" err="1" smtClean="0">
                <a:solidFill>
                  <a:srgbClr val="FFFF00"/>
                </a:solidFill>
              </a:rPr>
              <a:t>magnetosféru</a:t>
            </a:r>
            <a:r>
              <a:rPr lang="sk-SK" dirty="0" smtClean="0">
                <a:solidFill>
                  <a:srgbClr val="FFFF00"/>
                </a:solidFill>
              </a:rPr>
              <a:t>. Keby bola viditeľná zo Zeme, javila by sa až 5× väčšia ako Mesiac v splne, aj keď je omnoho ďalej. Toto magnetické pole vytvára mohutné výrony urýchlených častíc v Jupiterových radiačných pásoch, </a:t>
            </a:r>
            <a:r>
              <a:rPr lang="sk-SK" dirty="0" err="1" smtClean="0">
                <a:solidFill>
                  <a:srgbClr val="FFFF00"/>
                </a:solidFill>
              </a:rPr>
              <a:t>interaguje</a:t>
            </a:r>
            <a:r>
              <a:rPr lang="sk-SK" dirty="0" smtClean="0">
                <a:solidFill>
                  <a:srgbClr val="FFFF00"/>
                </a:solidFill>
              </a:rPr>
              <a:t> s mesiacom </a:t>
            </a:r>
            <a:r>
              <a:rPr lang="sk-SK" dirty="0" err="1" smtClean="0">
                <a:solidFill>
                  <a:srgbClr val="FFFF00"/>
                </a:solidFill>
              </a:rPr>
              <a:t>Io</a:t>
            </a:r>
            <a:r>
              <a:rPr lang="sk-SK" dirty="0" smtClean="0">
                <a:solidFill>
                  <a:srgbClr val="FFFF00"/>
                </a:solidFill>
              </a:rPr>
              <a:t> a vytvára vodivú trubicu a plazmový prstenec okolo neho. Jupiterova </a:t>
            </a:r>
            <a:r>
              <a:rPr lang="sk-SK" dirty="0" err="1" smtClean="0">
                <a:solidFill>
                  <a:srgbClr val="FFFF00"/>
                </a:solidFill>
              </a:rPr>
              <a:t>magnetosféra</a:t>
            </a:r>
            <a:r>
              <a:rPr lang="sk-SK" dirty="0" smtClean="0">
                <a:solidFill>
                  <a:srgbClr val="FFFF00"/>
                </a:solidFill>
              </a:rPr>
              <a:t> je najväčšia štruktúra slnečnej sústavy (je väčšia než </a:t>
            </a:r>
            <a:r>
              <a:rPr lang="sk-SK" dirty="0" err="1" smtClean="0">
                <a:solidFill>
                  <a:srgbClr val="FFFF00"/>
                </a:solidFill>
              </a:rPr>
              <a:t>magnetosféra</a:t>
            </a:r>
            <a:r>
              <a:rPr lang="sk-SK" dirty="0" smtClean="0">
                <a:solidFill>
                  <a:srgbClr val="FFFF00"/>
                </a:solidFill>
              </a:rPr>
              <a:t> Slnka).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FFFF00"/>
                </a:solidFill>
              </a:rPr>
              <a:t>Atmosféra </a:t>
            </a:r>
            <a:endParaRPr lang="sk-SK" dirty="0">
              <a:solidFill>
                <a:srgbClr val="FFFF00"/>
              </a:solidFill>
            </a:endParaRPr>
          </a:p>
        </p:txBody>
      </p:sp>
      <p:sp>
        <p:nvSpPr>
          <p:cNvPr id="3" name="Zástupný symbol obsahu 2"/>
          <p:cNvSpPr>
            <a:spLocks noGrp="1"/>
          </p:cNvSpPr>
          <p:nvPr>
            <p:ph idx="1"/>
          </p:nvPr>
        </p:nvSpPr>
        <p:spPr/>
        <p:txBody>
          <a:bodyPr>
            <a:normAutofit fontScale="62500" lnSpcReduction="20000"/>
          </a:bodyPr>
          <a:lstStyle/>
          <a:p>
            <a:r>
              <a:rPr lang="sk-SK" dirty="0" smtClean="0">
                <a:solidFill>
                  <a:srgbClr val="FFFF00"/>
                </a:solidFill>
              </a:rPr>
              <a:t>Atmosféra Jupitera sa skladá z približne 86 % vodíka a 14 % hélia (podľa počtu atómov, podľa hmotnosti ide o percentuálny pomer približne 75/24; s 1 % hmotnosti pripisovaným iným zložkám – vnútro obsahuje hustejšie materiály, kde sa percentuálny pomer mení na približne 71/24/5). Atmosféra obsahuje stopové množstvo metánu, vodných pár, amoniaku</a:t>
            </a:r>
            <a:r>
              <a:rPr lang="sk-SK" dirty="0">
                <a:solidFill>
                  <a:srgbClr val="FFFF00"/>
                </a:solidFill>
              </a:rPr>
              <a:t> </a:t>
            </a:r>
            <a:r>
              <a:rPr lang="sk-SK" dirty="0" smtClean="0">
                <a:solidFill>
                  <a:srgbClr val="FFFF00"/>
                </a:solidFill>
              </a:rPr>
              <a:t>a „kamenia“. Nachádzajú sa tu tiež nepatrné množstvá uhlíka, etánu, sírovodíka, neónu, kyslíka</a:t>
            </a:r>
            <a:r>
              <a:rPr lang="sk-SK" dirty="0">
                <a:solidFill>
                  <a:srgbClr val="FFFF00"/>
                </a:solidFill>
              </a:rPr>
              <a:t>,</a:t>
            </a:r>
            <a:r>
              <a:rPr lang="sk-SK" dirty="0" smtClean="0">
                <a:solidFill>
                  <a:srgbClr val="FFFF00"/>
                </a:solidFill>
              </a:rPr>
              <a:t> </a:t>
            </a:r>
            <a:r>
              <a:rPr lang="sk-SK" dirty="0" err="1" smtClean="0">
                <a:solidFill>
                  <a:srgbClr val="FFFF00"/>
                </a:solidFill>
              </a:rPr>
              <a:t>fosfínu</a:t>
            </a:r>
            <a:r>
              <a:rPr lang="sk-SK" dirty="0" smtClean="0">
                <a:solidFill>
                  <a:srgbClr val="FFFF00"/>
                </a:solidFill>
              </a:rPr>
              <a:t> a síry. Zloženie atmosféry sa veľmi podobá zloženiu slnečnej hmloviny. Saturn</a:t>
            </a:r>
            <a:r>
              <a:rPr lang="sk-SK" dirty="0">
                <a:solidFill>
                  <a:srgbClr val="FFFF00"/>
                </a:solidFill>
              </a:rPr>
              <a:t> </a:t>
            </a:r>
            <a:r>
              <a:rPr lang="sk-SK" dirty="0" smtClean="0">
                <a:solidFill>
                  <a:srgbClr val="FFFF00"/>
                </a:solidFill>
              </a:rPr>
              <a:t>má podobné zloženie, ale Urán</a:t>
            </a:r>
            <a:r>
              <a:rPr lang="sk-SK" dirty="0">
                <a:solidFill>
                  <a:srgbClr val="FFFF00"/>
                </a:solidFill>
              </a:rPr>
              <a:t> </a:t>
            </a:r>
            <a:r>
              <a:rPr lang="sk-SK" dirty="0" smtClean="0">
                <a:solidFill>
                  <a:srgbClr val="FFFF00"/>
                </a:solidFill>
              </a:rPr>
              <a:t>a Neptún majú omnoho menej vodíka a hélia.</a:t>
            </a:r>
          </a:p>
          <a:p>
            <a:r>
              <a:rPr lang="sk-SK" dirty="0" smtClean="0">
                <a:solidFill>
                  <a:srgbClr val="FFFF00"/>
                </a:solidFill>
              </a:rPr>
              <a:t>Jednotlivé pásy Jupiterovej atmosféry rotujú rôznou rýchlosťou; tento efekt bol </a:t>
            </a:r>
            <a:r>
              <a:rPr lang="sk-SK" dirty="0" err="1" smtClean="0">
                <a:solidFill>
                  <a:srgbClr val="FFFF00"/>
                </a:solidFill>
              </a:rPr>
              <a:t>poprvýkrát</a:t>
            </a:r>
            <a:r>
              <a:rPr lang="sk-SK" dirty="0" smtClean="0">
                <a:solidFill>
                  <a:srgbClr val="FFFF00"/>
                </a:solidFill>
              </a:rPr>
              <a:t> pozorovaný </a:t>
            </a:r>
            <a:r>
              <a:rPr lang="sk-SK" dirty="0" err="1" smtClean="0">
                <a:solidFill>
                  <a:srgbClr val="FFFF00"/>
                </a:solidFill>
              </a:rPr>
              <a:t>Cassinim</a:t>
            </a:r>
            <a:r>
              <a:rPr lang="sk-SK" dirty="0">
                <a:solidFill>
                  <a:srgbClr val="FFFF00"/>
                </a:solidFill>
              </a:rPr>
              <a:t> </a:t>
            </a:r>
            <a:r>
              <a:rPr lang="sk-SK" dirty="0" smtClean="0">
                <a:solidFill>
                  <a:srgbClr val="FFFF00"/>
                </a:solidFill>
              </a:rPr>
              <a:t>(1690). Rotácia Jupiterovej polárnej atmosféry je o 5 minút dlhšia ako rotácia jeho rovníkovej atmosféry. Navyše sa pásy mrakov rôznej šírky pohybujú proti sebe v smere stálych vetrov. Na hraniciach týchto konfliktných prúdov vznikajú búrky a turbulencie. Rýchlosť vetra</a:t>
            </a:r>
            <a:r>
              <a:rPr lang="sk-SK" dirty="0">
                <a:solidFill>
                  <a:srgbClr val="FFFF00"/>
                </a:solidFill>
              </a:rPr>
              <a:t> </a:t>
            </a:r>
            <a:r>
              <a:rPr lang="sk-SK" dirty="0" smtClean="0">
                <a:solidFill>
                  <a:srgbClr val="FFFF00"/>
                </a:solidFill>
              </a:rPr>
              <a:t>600 km/h tu nie je nezvyčajná.</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1000" r="-31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FFFF00"/>
                </a:solidFill>
              </a:rPr>
              <a:t>Vnútorné zloženie </a:t>
            </a:r>
            <a:endParaRPr lang="sk-SK" dirty="0">
              <a:solidFill>
                <a:srgbClr val="FFFF00"/>
              </a:solidFill>
            </a:endParaRPr>
          </a:p>
        </p:txBody>
      </p:sp>
      <p:sp>
        <p:nvSpPr>
          <p:cNvPr id="3" name="Zástupný symbol obsahu 2"/>
          <p:cNvSpPr>
            <a:spLocks noGrp="1"/>
          </p:cNvSpPr>
          <p:nvPr>
            <p:ph idx="1"/>
          </p:nvPr>
        </p:nvSpPr>
        <p:spPr/>
        <p:txBody>
          <a:bodyPr>
            <a:normAutofit fontScale="55000" lnSpcReduction="20000"/>
          </a:bodyPr>
          <a:lstStyle/>
          <a:p>
            <a:r>
              <a:rPr lang="sk-SK" dirty="0" smtClean="0">
                <a:solidFill>
                  <a:srgbClr val="FFFF00"/>
                </a:solidFill>
              </a:rPr>
              <a:t>Predpokladá sa, že v strede planéty leží malé pevné jadro, ktoré sa skladá zo silikátov a železa. Tlak a teplota sú tu veľmi vysoké. Hlavne vysoký tlak bol v minulosti príčinou toho, že sa pevné jadro pokladalo za útvar zložený z pevného vodíka.</a:t>
            </a:r>
          </a:p>
          <a:p>
            <a:r>
              <a:rPr lang="sk-SK" dirty="0" smtClean="0">
                <a:solidFill>
                  <a:srgbClr val="FFFF00"/>
                </a:solidFill>
              </a:rPr>
              <a:t>Nad jadrom sa nachádza vodíkový oceán, ktorý tvorí rozhodujúcu časť objemu i hmoty Jupiteru. Vodík je rozdelený do dvoch vrstiev a v oboch je kvapalný. Spodná vrstva siaha od jadra do vzdialenosti 46 000 km od stredu planéty a skladá sa z kovového kvapalného vodíka. Vďaka veľkému tlaku má jeho vnútorná časť odtrhnuté elektróny z atómových obalov a má kovové vlastnosti. Druhá, vonkajšia vodíková vrstva siaha do vzdialenosti 70 000 km od stredu planéty. Jej hlavnou zložkou je kvapalný molekulárny vodík. Tvorí vlastný povrch planéty. Hranica medzi kovovým a molekulárnym oceánom je v hĺbke 17 000 km pod povrchom. Atmosféra obsahuje okrem vodíka a hélia aj metán, amoniak a vodné pary. Teplota od oblakov smerom ku stredu rastie. Na vrcholoch mračien je –160°, o 60 km hlbšie je približne rovnaká teplota ako na Zemi, a ešte kúsok hlbšie je teplota na bode varu vody. Prúdy tečúce vo vnútri (v kovovom vodíku) vytvárajú okolo Jupitera silné magnetické pole. Toto pole je zodpovedné za pozorovanú polárnu žiaru spôsobenú </a:t>
            </a:r>
            <a:r>
              <a:rPr lang="sk-SK" dirty="0" err="1" smtClean="0">
                <a:solidFill>
                  <a:srgbClr val="FFFF00"/>
                </a:solidFill>
              </a:rPr>
              <a:t>Birkelandovými</a:t>
            </a:r>
            <a:r>
              <a:rPr lang="sk-SK" dirty="0" smtClean="0">
                <a:solidFill>
                  <a:srgbClr val="FFFF00"/>
                </a:solidFill>
              </a:rPr>
              <a:t> prúdmi tečúcimi pozdĺž magnetických siločiar.</a:t>
            </a:r>
          </a:p>
          <a:p>
            <a:endParaRPr lang="sk-SK"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28596" y="285728"/>
            <a:ext cx="8229600" cy="1143000"/>
          </a:xfrm>
        </p:spPr>
        <p:txBody>
          <a:bodyPr/>
          <a:lstStyle/>
          <a:p>
            <a:r>
              <a:rPr lang="sk-SK" dirty="0" smtClean="0">
                <a:solidFill>
                  <a:srgbClr val="FFFF00"/>
                </a:solidFill>
              </a:rPr>
              <a:t>Mesiace </a:t>
            </a:r>
            <a:endParaRPr lang="sk-SK" dirty="0">
              <a:solidFill>
                <a:srgbClr val="FFFF00"/>
              </a:solidFill>
            </a:endParaRPr>
          </a:p>
        </p:txBody>
      </p:sp>
      <p:sp>
        <p:nvSpPr>
          <p:cNvPr id="3" name="Zástupný symbol obsahu 2"/>
          <p:cNvSpPr>
            <a:spLocks noGrp="1"/>
          </p:cNvSpPr>
          <p:nvPr>
            <p:ph idx="1"/>
          </p:nvPr>
        </p:nvSpPr>
        <p:spPr/>
        <p:txBody>
          <a:bodyPr>
            <a:noAutofit/>
          </a:bodyPr>
          <a:lstStyle/>
          <a:p>
            <a:r>
              <a:rPr lang="sk-SK" sz="1400" dirty="0" smtClean="0">
                <a:solidFill>
                  <a:srgbClr val="FFFF00"/>
                </a:solidFill>
              </a:rPr>
              <a:t>Jupiter bolo prvé teleso okrem Zeme, u ktorého boli objavené prirodzené družice. Objavili ich v roku 1610 </a:t>
            </a:r>
            <a:r>
              <a:rPr lang="sk-SK" sz="1400" dirty="0" err="1" smtClean="0">
                <a:solidFill>
                  <a:srgbClr val="FFFF00"/>
                </a:solidFill>
              </a:rPr>
              <a:t>Galileo</a:t>
            </a:r>
            <a:r>
              <a:rPr lang="sk-SK" sz="1400" dirty="0" smtClean="0">
                <a:solidFill>
                  <a:srgbClr val="FFFF00"/>
                </a:solidFill>
              </a:rPr>
              <a:t> </a:t>
            </a:r>
            <a:r>
              <a:rPr lang="sk-SK" sz="1400" dirty="0" err="1" smtClean="0">
                <a:solidFill>
                  <a:srgbClr val="FFFF00"/>
                </a:solidFill>
              </a:rPr>
              <a:t>Galilei</a:t>
            </a:r>
            <a:r>
              <a:rPr lang="sk-SK" sz="1400" dirty="0" smtClean="0">
                <a:solidFill>
                  <a:srgbClr val="FFFF00"/>
                </a:solidFill>
              </a:rPr>
              <a:t> a nezávisle na ňom pravdepodobne aj Simon </a:t>
            </a:r>
            <a:r>
              <a:rPr lang="sk-SK" sz="1400" dirty="0" err="1" smtClean="0">
                <a:solidFill>
                  <a:srgbClr val="FFFF00"/>
                </a:solidFill>
              </a:rPr>
              <a:t>Marius</a:t>
            </a:r>
            <a:r>
              <a:rPr lang="sk-SK" sz="1400" dirty="0" smtClean="0">
                <a:solidFill>
                  <a:srgbClr val="FFFF00"/>
                </a:solidFill>
              </a:rPr>
              <a:t>. Tieto prvé štyri objavené mesiace sú zároveň najväčšími Jupiterovými mesiacmi: </a:t>
            </a:r>
            <a:r>
              <a:rPr lang="sk-SK" sz="1400" dirty="0" err="1" smtClean="0">
                <a:solidFill>
                  <a:srgbClr val="FFFF00"/>
                </a:solidFill>
              </a:rPr>
              <a:t>Io</a:t>
            </a:r>
            <a:r>
              <a:rPr lang="sk-SK" sz="1400" dirty="0" smtClean="0">
                <a:solidFill>
                  <a:srgbClr val="FFFF00"/>
                </a:solidFill>
              </a:rPr>
              <a:t>, Európu, </a:t>
            </a:r>
            <a:r>
              <a:rPr lang="sk-SK" sz="1400" dirty="0" err="1" smtClean="0">
                <a:solidFill>
                  <a:srgbClr val="FFFF00"/>
                </a:solidFill>
              </a:rPr>
              <a:t>Ganymedes</a:t>
            </a:r>
            <a:r>
              <a:rPr lang="sk-SK" sz="1400" dirty="0" smtClean="0">
                <a:solidFill>
                  <a:srgbClr val="FFFF00"/>
                </a:solidFill>
              </a:rPr>
              <a:t> a </a:t>
            </a:r>
            <a:r>
              <a:rPr lang="sk-SK" sz="1400" dirty="0" err="1" smtClean="0">
                <a:solidFill>
                  <a:srgbClr val="FFFF00"/>
                </a:solidFill>
              </a:rPr>
              <a:t>Kallisto</a:t>
            </a:r>
            <a:r>
              <a:rPr lang="sk-SK" sz="1400" dirty="0" smtClean="0">
                <a:solidFill>
                  <a:srgbClr val="FFFF00"/>
                </a:solidFill>
              </a:rPr>
              <a:t> (dnes známe ako </a:t>
            </a:r>
            <a:r>
              <a:rPr lang="sk-SK" sz="1400" dirty="0" err="1" smtClean="0">
                <a:solidFill>
                  <a:srgbClr val="FFFF00"/>
                </a:solidFill>
              </a:rPr>
              <a:t>Galileove</a:t>
            </a:r>
            <a:r>
              <a:rPr lang="sk-SK" sz="1400" dirty="0" smtClean="0">
                <a:solidFill>
                  <a:srgbClr val="FFFF00"/>
                </a:solidFill>
              </a:rPr>
              <a:t> mesiace). Pri pozorovaní ich pohybu bolo zreteľné, že jeho centrom nie je Zem. Táto skutočnosť bola hlavným bodom obhajoby </a:t>
            </a:r>
            <a:r>
              <a:rPr lang="sk-SK" sz="1400" dirty="0" err="1" smtClean="0">
                <a:solidFill>
                  <a:srgbClr val="FFFF00"/>
                </a:solidFill>
              </a:rPr>
              <a:t>Kopernikovej</a:t>
            </a:r>
            <a:r>
              <a:rPr lang="sk-SK" sz="1400" dirty="0" smtClean="0">
                <a:solidFill>
                  <a:srgbClr val="FFFF00"/>
                </a:solidFill>
              </a:rPr>
              <a:t> heliocentrickej teórie o pohybe planét; </a:t>
            </a:r>
            <a:r>
              <a:rPr lang="sk-SK" sz="1400" dirty="0" err="1" smtClean="0">
                <a:solidFill>
                  <a:srgbClr val="FFFF00"/>
                </a:solidFill>
              </a:rPr>
              <a:t>Galileiho</a:t>
            </a:r>
            <a:r>
              <a:rPr lang="sk-SK" sz="1400" dirty="0" smtClean="0">
                <a:solidFill>
                  <a:srgbClr val="FFFF00"/>
                </a:solidFill>
              </a:rPr>
              <a:t> vyhlásenie podpory Koperníkovej teórie ho dostalo do problémov s inkvizíciou.</a:t>
            </a:r>
          </a:p>
          <a:p>
            <a:r>
              <a:rPr lang="sk-SK" sz="1400" dirty="0" smtClean="0">
                <a:solidFill>
                  <a:srgbClr val="FFFF00"/>
                </a:solidFill>
              </a:rPr>
              <a:t>Okrem týchto veľkých mesiacov obieha planétu ešte množstvo menších telies nepravidelného tvaru. Niektoré mesiace objavili prelietajúce sondy, ďalšie sa podarilo objaviť na fotografických snímkach zo Zeme (piaty najväčší Jupiterov mesiac </a:t>
            </a:r>
            <a:r>
              <a:rPr lang="sk-SK" sz="1400" dirty="0" err="1" smtClean="0">
                <a:solidFill>
                  <a:srgbClr val="FFFF00"/>
                </a:solidFill>
              </a:rPr>
              <a:t>Amaltheu</a:t>
            </a:r>
            <a:r>
              <a:rPr lang="sk-SK" sz="1400" dirty="0" smtClean="0">
                <a:solidFill>
                  <a:srgbClr val="FFFF00"/>
                </a:solidFill>
              </a:rPr>
              <a:t> dokonca priamym pozorovaním). V súčasnosti je známych 63 mesiacov Jupitera ale je možné, že toto číslo ešte nie je konečné.</a:t>
            </a:r>
          </a:p>
          <a:p>
            <a:r>
              <a:rPr lang="sk-SK" sz="1400" dirty="0" err="1" smtClean="0">
                <a:solidFill>
                  <a:srgbClr val="FFFF00"/>
                </a:solidFill>
              </a:rPr>
              <a:t>Ganymedes</a:t>
            </a:r>
            <a:r>
              <a:rPr lang="sk-SK" sz="1400" dirty="0" smtClean="0">
                <a:solidFill>
                  <a:srgbClr val="FFFF00"/>
                </a:solidFill>
              </a:rPr>
              <a:t> je najväčším </a:t>
            </a:r>
            <a:r>
              <a:rPr lang="sk-SK" sz="1400" dirty="0" err="1" smtClean="0">
                <a:solidFill>
                  <a:srgbClr val="FFFF00"/>
                </a:solidFill>
              </a:rPr>
              <a:t>Jupiterovym</a:t>
            </a:r>
            <a:r>
              <a:rPr lang="sk-SK" sz="1400" dirty="0" smtClean="0">
                <a:solidFill>
                  <a:srgbClr val="FFFF00"/>
                </a:solidFill>
              </a:rPr>
              <a:t> mesiacom a zároveň aj najväčším mesiacom v slnečnej sústave. Jeho jadro z tvrdých hornín pokrýva hrubá vrstva ľadu. Svojím priemerom 5 262 kilometrov je väčší ako planéty Merkúr alebo Pluto. O niečo menší </a:t>
            </a:r>
            <a:r>
              <a:rPr lang="sk-SK" sz="1400" dirty="0" err="1" smtClean="0">
                <a:solidFill>
                  <a:srgbClr val="FFFF00"/>
                </a:solidFill>
              </a:rPr>
              <a:t>Kallisto</a:t>
            </a:r>
            <a:r>
              <a:rPr lang="sk-SK" sz="1400" dirty="0" smtClean="0">
                <a:solidFill>
                  <a:srgbClr val="FFFF00"/>
                </a:solidFill>
              </a:rPr>
              <a:t> je pokrytý mnohými krátermi. Najsvetlejším satelitom Jupitera je Európa. Jej 100 km hrubý ľadový obal mimoriadne dobre odráža slnečný svit. Pod vrchnou vrstvou ľadu sa pravdepodobne nachádza tekutý oceán vody, ktorá je (nevyhnutná pre život, ako ho poznáme). Mesiac </a:t>
            </a:r>
            <a:r>
              <a:rPr lang="sk-SK" sz="1400" dirty="0" err="1" smtClean="0">
                <a:solidFill>
                  <a:srgbClr val="FFFF00"/>
                </a:solidFill>
              </a:rPr>
              <a:t>Io</a:t>
            </a:r>
            <a:r>
              <a:rPr lang="sk-SK" sz="1400" dirty="0" smtClean="0">
                <a:solidFill>
                  <a:srgbClr val="FFFF00"/>
                </a:solidFill>
              </a:rPr>
              <a:t> je spolu so Zemou jediné teleso v slnečnej sústave, kde sú ešte vulkány v činnosti. Tento mesiac prejavuje najväčšiu sopečnú aktivitu zo všetkých známych telies v Slnečnej sústave. Sopky však nevyvrhujú roztavené horniny, ako je to na Zemi, ale roztavenú síru. To objasňuje i čierno-červenožlté zafarbenie mesiaca. Síra je vyvrhovaná z vnútra sopiek až 200 km nad povrch mesiaca.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9000" r="-29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FFFF00"/>
                </a:solidFill>
              </a:rPr>
              <a:t>Prstence </a:t>
            </a:r>
            <a:endParaRPr lang="sk-SK" dirty="0">
              <a:solidFill>
                <a:srgbClr val="FFFF00"/>
              </a:solidFill>
            </a:endParaRPr>
          </a:p>
        </p:txBody>
      </p:sp>
      <p:sp>
        <p:nvSpPr>
          <p:cNvPr id="3" name="Zástupný symbol obsahu 2"/>
          <p:cNvSpPr>
            <a:spLocks noGrp="1"/>
          </p:cNvSpPr>
          <p:nvPr>
            <p:ph idx="1"/>
          </p:nvPr>
        </p:nvSpPr>
        <p:spPr/>
        <p:txBody>
          <a:bodyPr>
            <a:normAutofit fontScale="70000" lnSpcReduction="20000"/>
          </a:bodyPr>
          <a:lstStyle/>
          <a:p>
            <a:r>
              <a:rPr lang="sk-SK" dirty="0" smtClean="0">
                <a:solidFill>
                  <a:srgbClr val="FFFF00"/>
                </a:solidFill>
              </a:rPr>
              <a:t>Sústavy prstencov pozorujeme u všetkých obrích planét. Sú zložené z veľmi malých, prachových častíc. Jupiter má (podobne ako Saturn, Urán a Neptún) tri slabé prstence, objavené sondou </a:t>
            </a:r>
            <a:r>
              <a:rPr lang="sk-SK" dirty="0" err="1" smtClean="0">
                <a:solidFill>
                  <a:srgbClr val="FFFF00"/>
                </a:solidFill>
              </a:rPr>
              <a:t>Voyager</a:t>
            </a:r>
            <a:r>
              <a:rPr lang="sk-SK" dirty="0" smtClean="0">
                <a:solidFill>
                  <a:srgbClr val="FFFF00"/>
                </a:solidFill>
              </a:rPr>
              <a:t> 1.</a:t>
            </a:r>
          </a:p>
          <a:p>
            <a:r>
              <a:rPr lang="sk-SK" dirty="0" smtClean="0">
                <a:solidFill>
                  <a:srgbClr val="FFFF00"/>
                </a:solidFill>
              </a:rPr>
              <a:t>Sú hrubé asi 30 km, široké len 8 000 km a ležia vo vzdialenosti asi 1,8 polomeru planéty od jej stredu. Hustota hmoty v </a:t>
            </a:r>
            <a:r>
              <a:rPr lang="sk-SK" dirty="0" err="1" smtClean="0">
                <a:solidFill>
                  <a:srgbClr val="FFFF00"/>
                </a:solidFill>
              </a:rPr>
              <a:t>Jupiterovych</a:t>
            </a:r>
            <a:r>
              <a:rPr lang="sk-SK" dirty="0" smtClean="0">
                <a:solidFill>
                  <a:srgbClr val="FFFF00"/>
                </a:solidFill>
              </a:rPr>
              <a:t> prstencoch je veľmi nízka, takže celý útvar je pozorovateľný len z malej vzdialenosti a len pri určitom postavení sondy. Smerom od planéty jasnosť prstencov klesá veľmi rýchlo, smerom dovnútra pomalšie. Nie je vylúčené, že prstence siahajú až k oblačnej prikrývke planéty. Sondy zistili i pomerne vysoký počet častíc v priestore nad prstencami, a tiež pod nimi. Je možné, že pri vytváraní prstencov sa uplatňuje i žiarenie z radiačných pásov a magnetické pole planéty.</a:t>
            </a:r>
          </a:p>
          <a:p>
            <a:endParaRPr lang="sk-SK"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2417</Words>
  <Application>Microsoft Office PowerPoint</Application>
  <PresentationFormat>Prezentácia na obrazovke (4:3)</PresentationFormat>
  <Paragraphs>92</Paragraphs>
  <Slides>19</Slides>
  <Notes>19</Notes>
  <HiddenSlides>0</HiddenSlides>
  <MMClips>0</MMClips>
  <ScaleCrop>false</ScaleCrop>
  <HeadingPairs>
    <vt:vector size="4" baseType="variant">
      <vt:variant>
        <vt:lpstr>Motív</vt:lpstr>
      </vt:variant>
      <vt:variant>
        <vt:i4>1</vt:i4>
      </vt:variant>
      <vt:variant>
        <vt:lpstr>Nadpisy snímok</vt:lpstr>
      </vt:variant>
      <vt:variant>
        <vt:i4>19</vt:i4>
      </vt:variant>
    </vt:vector>
  </HeadingPairs>
  <TitlesOfParts>
    <vt:vector size="20" baseType="lpstr">
      <vt:lpstr>Motív Office</vt:lpstr>
      <vt:lpstr>Snímka 1</vt:lpstr>
      <vt:lpstr>Všeobecne</vt:lpstr>
      <vt:lpstr>Charakteristika</vt:lpstr>
      <vt:lpstr>Dráha a rotácia</vt:lpstr>
      <vt:lpstr>Magnetosféra </vt:lpstr>
      <vt:lpstr>Atmosféra </vt:lpstr>
      <vt:lpstr>Vnútorné zloženie </vt:lpstr>
      <vt:lpstr>Mesiace </vt:lpstr>
      <vt:lpstr>Prstence </vt:lpstr>
      <vt:lpstr>Dopad komét</vt:lpstr>
      <vt:lpstr>Pozorovanie zo Zeme</vt:lpstr>
      <vt:lpstr>Výskum </vt:lpstr>
      <vt:lpstr>Historické pozorovania</vt:lpstr>
      <vt:lpstr>Prelety sond Pioneer</vt:lpstr>
      <vt:lpstr>Prelety sond Voyager</vt:lpstr>
      <vt:lpstr>Obežnica Galileo</vt:lpstr>
      <vt:lpstr>Prelety sondy Cassini</vt:lpstr>
      <vt:lpstr>Plánované misie</vt:lpstr>
      <vt:lpstr>Mytológia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admin</dc:creator>
  <cp:lastModifiedBy>admin</cp:lastModifiedBy>
  <cp:revision>22</cp:revision>
  <dcterms:created xsi:type="dcterms:W3CDTF">2009-09-20T08:13:48Z</dcterms:created>
  <dcterms:modified xsi:type="dcterms:W3CDTF">2009-09-21T04:54:20Z</dcterms:modified>
</cp:coreProperties>
</file>