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124A1-08FD-422C-ACE0-EF5FDED8EDD8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80D9B-A94C-483C-95E5-230C7090A6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80D9B-A94C-483C-95E5-230C7090A6E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139DC-5709-483C-B901-EDB632C9201F}" type="datetimeFigureOut">
              <a:rPr lang="cs-CZ" smtClean="0"/>
              <a:pPr/>
              <a:t>27.9.2009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1D0D-7000-4026-AE68-CE3F50AC47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 descr="Vesmí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85786" y="428604"/>
            <a:ext cx="72866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Gravitačné pole Slnka</a:t>
            </a:r>
          </a:p>
        </p:txBody>
      </p:sp>
      <p:sp>
        <p:nvSpPr>
          <p:cNvPr id="8" name="Obdélník 7"/>
          <p:cNvSpPr/>
          <p:nvPr/>
        </p:nvSpPr>
        <p:spPr>
          <a:xfrm>
            <a:off x="0" y="5380672"/>
            <a:ext cx="3143603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Katarína </a:t>
            </a:r>
            <a:r>
              <a:rPr lang="sk-SK" sz="3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Krupová</a:t>
            </a:r>
            <a:endParaRPr lang="sk-SK" sz="3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k-SK" sz="3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Terézia </a:t>
            </a:r>
            <a:r>
              <a:rPr lang="sk-SK" sz="3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Matisová</a:t>
            </a:r>
            <a:endParaRPr lang="sk-SK" sz="3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sk-SK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Lívia </a:t>
            </a:r>
            <a:r>
              <a:rPr lang="sk-SK" sz="3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Pitáková</a:t>
            </a:r>
            <a:endParaRPr lang="cs-CZ" sz="3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esmí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Obdélník 4"/>
          <p:cNvSpPr/>
          <p:nvPr/>
        </p:nvSpPr>
        <p:spPr>
          <a:xfrm>
            <a:off x="3500430" y="214290"/>
            <a:ext cx="1680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Slnko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14348" y="1643050"/>
            <a:ext cx="81439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→ </a:t>
            </a:r>
            <a:r>
              <a:rPr lang="cs-CZ" sz="2800" dirty="0" err="1" smtClean="0">
                <a:solidFill>
                  <a:schemeClr val="bg1"/>
                </a:solidFill>
              </a:rPr>
              <a:t>hviezda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našej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planetárnej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sústavy</a:t>
            </a:r>
            <a:endParaRPr lang="cs-CZ" sz="2800" dirty="0" smtClean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→</a:t>
            </a:r>
            <a:r>
              <a:rPr lang="cs-CZ" sz="2800" dirty="0" err="1" smtClean="0">
                <a:solidFill>
                  <a:schemeClr val="bg1"/>
                </a:solidFill>
              </a:rPr>
              <a:t>hmotnosť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Slnka</a:t>
            </a:r>
            <a:r>
              <a:rPr lang="cs-CZ" sz="2800" dirty="0" smtClean="0">
                <a:solidFill>
                  <a:schemeClr val="bg1"/>
                </a:solidFill>
              </a:rPr>
              <a:t> → 2×10</a:t>
            </a:r>
            <a:r>
              <a:rPr lang="cs-CZ" sz="2800" baseline="30000" dirty="0" smtClean="0">
                <a:solidFill>
                  <a:schemeClr val="bg1"/>
                </a:solidFill>
              </a:rPr>
              <a:t>30</a:t>
            </a:r>
            <a:r>
              <a:rPr lang="cs-CZ" sz="2800" dirty="0" smtClean="0">
                <a:solidFill>
                  <a:schemeClr val="bg1"/>
                </a:solidFill>
              </a:rPr>
              <a:t> kg) </a:t>
            </a:r>
            <a:r>
              <a:rPr lang="cs-CZ" sz="2800" dirty="0" err="1" smtClean="0">
                <a:solidFill>
                  <a:schemeClr val="bg1"/>
                </a:solidFill>
              </a:rPr>
              <a:t>predstavuje</a:t>
            </a:r>
            <a:r>
              <a:rPr lang="cs-CZ" sz="2800" dirty="0" smtClean="0">
                <a:solidFill>
                  <a:schemeClr val="bg1"/>
                </a:solidFill>
              </a:rPr>
              <a:t> 99,87% hmotnosti </a:t>
            </a:r>
            <a:r>
              <a:rPr lang="cs-CZ" sz="2800" dirty="0" err="1" smtClean="0">
                <a:solidFill>
                  <a:schemeClr val="bg1"/>
                </a:solidFill>
              </a:rPr>
              <a:t>celej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slnečnej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sústavy</a:t>
            </a:r>
            <a:r>
              <a:rPr lang="cs-CZ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sz="2800" dirty="0" smtClean="0">
                <a:solidFill>
                  <a:schemeClr val="bg1"/>
                </a:solidFill>
              </a:rPr>
              <a:t>→ Na </a:t>
            </a:r>
            <a:r>
              <a:rPr lang="cs-CZ" sz="2800" dirty="0" err="1" smtClean="0">
                <a:solidFill>
                  <a:schemeClr val="bg1"/>
                </a:solidFill>
              </a:rPr>
              <a:t>všetky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telesá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Slnečnej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sústavy</a:t>
            </a:r>
            <a:r>
              <a:rPr lang="cs-CZ" sz="2800" dirty="0" smtClean="0">
                <a:solidFill>
                  <a:schemeClr val="bg1"/>
                </a:solidFill>
              </a:rPr>
              <a:t> dopadá elektromagnetické </a:t>
            </a:r>
            <a:r>
              <a:rPr lang="cs-CZ" sz="2800" dirty="0" err="1" smtClean="0">
                <a:solidFill>
                  <a:schemeClr val="bg1"/>
                </a:solidFill>
              </a:rPr>
              <a:t>žiarenie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zo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Slnka</a:t>
            </a:r>
            <a:r>
              <a:rPr lang="cs-CZ" sz="2800" dirty="0" smtClean="0">
                <a:solidFill>
                  <a:schemeClr val="bg1"/>
                </a:solidFill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</a:rPr>
              <a:t>ktoré</a:t>
            </a:r>
            <a:r>
              <a:rPr lang="cs-CZ" sz="2800" dirty="0" smtClean="0">
                <a:solidFill>
                  <a:schemeClr val="bg1"/>
                </a:solidFill>
              </a:rPr>
              <a:t> dosahuje celkový </a:t>
            </a:r>
            <a:r>
              <a:rPr lang="cs-CZ" sz="2800" dirty="0" err="1" smtClean="0">
                <a:solidFill>
                  <a:schemeClr val="bg1"/>
                </a:solidFill>
              </a:rPr>
              <a:t>žiarivý</a:t>
            </a:r>
            <a:r>
              <a:rPr lang="cs-CZ" sz="2800" dirty="0" smtClean="0">
                <a:solidFill>
                  <a:schemeClr val="bg1"/>
                </a:solidFill>
              </a:rPr>
              <a:t> výkon 3,826.10</a:t>
            </a:r>
            <a:r>
              <a:rPr lang="cs-CZ" sz="2800" baseline="30000" dirty="0" smtClean="0">
                <a:solidFill>
                  <a:schemeClr val="bg1"/>
                </a:solidFill>
              </a:rPr>
              <a:t>26</a:t>
            </a:r>
            <a:r>
              <a:rPr lang="cs-CZ" sz="2800" dirty="0" smtClean="0">
                <a:solidFill>
                  <a:schemeClr val="bg1"/>
                </a:solidFill>
              </a:rPr>
              <a:t> W.</a:t>
            </a:r>
          </a:p>
          <a:p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 smtClean="0">
              <a:solidFill>
                <a:srgbClr val="0070C0"/>
              </a:solidFill>
            </a:endParaRPr>
          </a:p>
          <a:p>
            <a:endParaRPr lang="cs-CZ" sz="2800" dirty="0">
              <a:solidFill>
                <a:srgbClr val="0070C0"/>
              </a:solidFill>
            </a:endParaRPr>
          </a:p>
        </p:txBody>
      </p:sp>
      <p:pic>
        <p:nvPicPr>
          <p:cNvPr id="7" name="Obrázek 6" descr="Yohkohimag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3857628"/>
            <a:ext cx="2795590" cy="2795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esmí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ovéPole 4"/>
          <p:cNvSpPr txBox="1"/>
          <p:nvPr/>
        </p:nvSpPr>
        <p:spPr>
          <a:xfrm>
            <a:off x="357158" y="1071546"/>
            <a:ext cx="800102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solidFill>
                  <a:schemeClr val="bg1"/>
                </a:solidFill>
              </a:rPr>
              <a:t>Gravitačná</a:t>
            </a:r>
            <a:r>
              <a:rPr lang="cs-CZ" sz="2800" dirty="0" smtClean="0">
                <a:solidFill>
                  <a:schemeClr val="bg1"/>
                </a:solidFill>
              </a:rPr>
              <a:t> sila, aj </a:t>
            </a:r>
            <a:r>
              <a:rPr lang="cs-CZ" sz="2800" dirty="0" err="1" smtClean="0">
                <a:solidFill>
                  <a:schemeClr val="bg1"/>
                </a:solidFill>
              </a:rPr>
              <a:t>keď</a:t>
            </a:r>
            <a:r>
              <a:rPr lang="cs-CZ" sz="2800" dirty="0" smtClean="0">
                <a:solidFill>
                  <a:schemeClr val="bg1"/>
                </a:solidFill>
              </a:rPr>
              <a:t> je omnoho </a:t>
            </a:r>
            <a:r>
              <a:rPr lang="cs-CZ" sz="2800" dirty="0" err="1" smtClean="0">
                <a:solidFill>
                  <a:schemeClr val="bg1"/>
                </a:solidFill>
              </a:rPr>
              <a:t>slabšia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ako</a:t>
            </a:r>
            <a:r>
              <a:rPr lang="cs-CZ" sz="2800" dirty="0" smtClean="0">
                <a:solidFill>
                  <a:schemeClr val="bg1"/>
                </a:solidFill>
              </a:rPr>
              <a:t> elektrická </a:t>
            </a:r>
            <a:r>
              <a:rPr lang="cs-CZ" sz="2800" dirty="0" err="1" smtClean="0">
                <a:solidFill>
                  <a:schemeClr val="bg1"/>
                </a:solidFill>
              </a:rPr>
              <a:t>alebo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jadrová</a:t>
            </a:r>
            <a:r>
              <a:rPr lang="cs-CZ" sz="2800" dirty="0" smtClean="0">
                <a:solidFill>
                  <a:schemeClr val="bg1"/>
                </a:solidFill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</a:rPr>
              <a:t>pôsobí</a:t>
            </a:r>
            <a:r>
              <a:rPr lang="cs-CZ" sz="2800" dirty="0" smtClean="0">
                <a:solidFill>
                  <a:schemeClr val="bg1"/>
                </a:solidFill>
              </a:rPr>
              <a:t> na </a:t>
            </a:r>
            <a:r>
              <a:rPr lang="cs-CZ" sz="2800" dirty="0" err="1" smtClean="0">
                <a:solidFill>
                  <a:schemeClr val="bg1"/>
                </a:solidFill>
              </a:rPr>
              <a:t>oveľa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väčšie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vzdialenosti</a:t>
            </a:r>
            <a:r>
              <a:rPr lang="cs-CZ" sz="2800" dirty="0" smtClean="0">
                <a:solidFill>
                  <a:schemeClr val="bg1"/>
                </a:solidFill>
              </a:rPr>
              <a:t>, až </a:t>
            </a:r>
            <a:r>
              <a:rPr lang="cs-CZ" sz="2800" dirty="0" err="1" smtClean="0">
                <a:solidFill>
                  <a:schemeClr val="bg1"/>
                </a:solidFill>
              </a:rPr>
              <a:t>niekoľko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miliónov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svetelných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rokov</a:t>
            </a:r>
            <a:r>
              <a:rPr lang="cs-CZ" sz="2800" dirty="0" smtClean="0">
                <a:solidFill>
                  <a:schemeClr val="bg1"/>
                </a:solidFill>
              </a:rPr>
              <a:t>. Aj </a:t>
            </a:r>
            <a:r>
              <a:rPr lang="cs-CZ" sz="2800" dirty="0" err="1" smtClean="0">
                <a:solidFill>
                  <a:schemeClr val="bg1"/>
                </a:solidFill>
              </a:rPr>
              <a:t>keď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pôsobi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medzi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všetkými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časticami</a:t>
            </a:r>
            <a:r>
              <a:rPr lang="cs-CZ" sz="2800" dirty="0" smtClean="0">
                <a:solidFill>
                  <a:schemeClr val="bg1"/>
                </a:solidFill>
              </a:rPr>
              <a:t> bez </a:t>
            </a:r>
            <a:r>
              <a:rPr lang="cs-CZ" sz="2800" dirty="0" err="1" smtClean="0">
                <a:solidFill>
                  <a:schemeClr val="bg1"/>
                </a:solidFill>
              </a:rPr>
              <a:t>rozdielu</a:t>
            </a:r>
            <a:r>
              <a:rPr lang="cs-CZ" sz="2800" dirty="0" smtClean="0">
                <a:solidFill>
                  <a:schemeClr val="bg1"/>
                </a:solidFill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</a:rPr>
              <a:t>najviac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sa</a:t>
            </a:r>
            <a:r>
              <a:rPr lang="cs-CZ" sz="2800" dirty="0" smtClean="0">
                <a:solidFill>
                  <a:schemeClr val="bg1"/>
                </a:solidFill>
              </a:rPr>
              <a:t> uplatňuje u </a:t>
            </a:r>
            <a:r>
              <a:rPr lang="cs-CZ" sz="2800" dirty="0" err="1" smtClean="0">
                <a:solidFill>
                  <a:schemeClr val="bg1"/>
                </a:solidFill>
              </a:rPr>
              <a:t>telies</a:t>
            </a:r>
            <a:r>
              <a:rPr lang="cs-CZ" sz="2800" dirty="0" smtClean="0">
                <a:solidFill>
                  <a:schemeClr val="bg1"/>
                </a:solidFill>
              </a:rPr>
              <a:t> s </a:t>
            </a:r>
            <a:r>
              <a:rPr lang="cs-CZ" sz="2800" dirty="0" err="1" smtClean="0">
                <a:solidFill>
                  <a:schemeClr val="bg1"/>
                </a:solidFill>
              </a:rPr>
              <a:t>veľkou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hmotnosťou</a:t>
            </a:r>
            <a:r>
              <a:rPr lang="cs-CZ" sz="2800" dirty="0" smtClean="0">
                <a:solidFill>
                  <a:schemeClr val="bg1"/>
                </a:solidFill>
              </a:rPr>
              <a:t> a u </a:t>
            </a:r>
            <a:r>
              <a:rPr lang="cs-CZ" sz="2800" dirty="0" err="1" smtClean="0">
                <a:solidFill>
                  <a:schemeClr val="bg1"/>
                </a:solidFill>
              </a:rPr>
              <a:t>tých</a:t>
            </a:r>
            <a:r>
              <a:rPr lang="cs-CZ" sz="2800" dirty="0" smtClean="0">
                <a:solidFill>
                  <a:schemeClr val="bg1"/>
                </a:solidFill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</a:rPr>
              <a:t>ktoré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majú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priemer</a:t>
            </a:r>
            <a:r>
              <a:rPr lang="cs-CZ" sz="2800" dirty="0" smtClean="0">
                <a:solidFill>
                  <a:schemeClr val="bg1"/>
                </a:solidFill>
              </a:rPr>
              <a:t> okolo 500 km. </a:t>
            </a:r>
            <a:r>
              <a:rPr lang="cs-CZ" sz="2800" dirty="0" err="1" smtClean="0">
                <a:solidFill>
                  <a:schemeClr val="bg1"/>
                </a:solidFill>
              </a:rPr>
              <a:t>Práve</a:t>
            </a:r>
            <a:r>
              <a:rPr lang="cs-CZ" sz="2800" dirty="0" smtClean="0">
                <a:solidFill>
                  <a:schemeClr val="bg1"/>
                </a:solidFill>
              </a:rPr>
              <a:t> táto sila </a:t>
            </a:r>
            <a:r>
              <a:rPr lang="cs-CZ" sz="2800" dirty="0" err="1" smtClean="0">
                <a:solidFill>
                  <a:schemeClr val="bg1"/>
                </a:solidFill>
              </a:rPr>
              <a:t>udeľuje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slnku</a:t>
            </a:r>
            <a:r>
              <a:rPr lang="cs-CZ" sz="2800" dirty="0" smtClean="0">
                <a:solidFill>
                  <a:schemeClr val="bg1"/>
                </a:solidFill>
              </a:rPr>
              <a:t> a </a:t>
            </a:r>
            <a:r>
              <a:rPr lang="cs-CZ" sz="2800" dirty="0" err="1" smtClean="0">
                <a:solidFill>
                  <a:schemeClr val="bg1"/>
                </a:solidFill>
              </a:rPr>
              <a:t>všetkým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planétam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guľový</a:t>
            </a:r>
            <a:r>
              <a:rPr lang="cs-CZ" sz="2800" dirty="0" smtClean="0">
                <a:solidFill>
                  <a:schemeClr val="bg1"/>
                </a:solidFill>
              </a:rPr>
              <a:t> tvar. </a:t>
            </a:r>
            <a:r>
              <a:rPr lang="cs-CZ" sz="2800" dirty="0" err="1" smtClean="0">
                <a:solidFill>
                  <a:schemeClr val="bg1"/>
                </a:solidFill>
              </a:rPr>
              <a:t>Gravitačné</a:t>
            </a:r>
            <a:r>
              <a:rPr lang="cs-CZ" sz="2800" dirty="0" smtClean="0">
                <a:solidFill>
                  <a:schemeClr val="bg1"/>
                </a:solidFill>
              </a:rPr>
              <a:t> pole na povrchu </a:t>
            </a:r>
            <a:r>
              <a:rPr lang="cs-CZ" sz="2800" dirty="0" err="1" smtClean="0">
                <a:solidFill>
                  <a:schemeClr val="bg1"/>
                </a:solidFill>
              </a:rPr>
              <a:t>slnka</a:t>
            </a:r>
            <a:r>
              <a:rPr lang="cs-CZ" sz="2800" dirty="0" smtClean="0">
                <a:solidFill>
                  <a:schemeClr val="bg1"/>
                </a:solidFill>
              </a:rPr>
              <a:t> je 28- krát </a:t>
            </a:r>
            <a:r>
              <a:rPr lang="cs-CZ" sz="2800" dirty="0" err="1" smtClean="0">
                <a:solidFill>
                  <a:schemeClr val="bg1"/>
                </a:solidFill>
              </a:rPr>
              <a:t>väčšie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ako</a:t>
            </a:r>
            <a:r>
              <a:rPr lang="cs-CZ" sz="2800" dirty="0" smtClean="0">
                <a:solidFill>
                  <a:schemeClr val="bg1"/>
                </a:solidFill>
              </a:rPr>
              <a:t> na povrchu </a:t>
            </a:r>
            <a:r>
              <a:rPr lang="cs-CZ" sz="2800" dirty="0" err="1" smtClean="0">
                <a:solidFill>
                  <a:schemeClr val="bg1"/>
                </a:solidFill>
              </a:rPr>
              <a:t>Zeme</a:t>
            </a:r>
            <a:r>
              <a:rPr lang="cs-CZ" sz="2800" dirty="0" smtClean="0">
                <a:solidFill>
                  <a:schemeClr val="bg1"/>
                </a:solidFill>
              </a:rPr>
              <a:t>. Pohybuje </a:t>
            </a:r>
            <a:r>
              <a:rPr lang="cs-CZ" sz="2800" dirty="0" err="1" smtClean="0">
                <a:solidFill>
                  <a:schemeClr val="bg1"/>
                </a:solidFill>
              </a:rPr>
              <a:t>sa</a:t>
            </a:r>
            <a:r>
              <a:rPr lang="cs-CZ" sz="2800" dirty="0" smtClean="0">
                <a:solidFill>
                  <a:schemeClr val="bg1"/>
                </a:solidFill>
              </a:rPr>
              <a:t> v </a:t>
            </a:r>
            <a:r>
              <a:rPr lang="cs-CZ" sz="2800" dirty="0" err="1" smtClean="0">
                <a:solidFill>
                  <a:schemeClr val="bg1"/>
                </a:solidFill>
              </a:rPr>
              <a:t>ňom</a:t>
            </a:r>
            <a:r>
              <a:rPr lang="cs-CZ" sz="2800" dirty="0" smtClean="0">
                <a:solidFill>
                  <a:schemeClr val="bg1"/>
                </a:solidFill>
              </a:rPr>
              <a:t> 9 </a:t>
            </a:r>
            <a:r>
              <a:rPr lang="cs-CZ" sz="2800" dirty="0" err="1" smtClean="0">
                <a:solidFill>
                  <a:schemeClr val="bg1"/>
                </a:solidFill>
              </a:rPr>
              <a:t>planét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našej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slnečnej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sústavy</a:t>
            </a:r>
            <a:r>
              <a:rPr lang="cs-CZ" sz="2800" dirty="0" smtClean="0">
                <a:solidFill>
                  <a:schemeClr val="bg1"/>
                </a:solidFill>
              </a:rPr>
              <a:t> a </a:t>
            </a:r>
            <a:r>
              <a:rPr lang="cs-CZ" sz="2800" dirty="0" err="1" smtClean="0">
                <a:solidFill>
                  <a:schemeClr val="bg1"/>
                </a:solidFill>
              </a:rPr>
              <a:t>iné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menšie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telesá</a:t>
            </a:r>
            <a:r>
              <a:rPr lang="cs-CZ" sz="2800" dirty="0" smtClean="0">
                <a:solidFill>
                  <a:schemeClr val="bg1"/>
                </a:solidFill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</a:rPr>
              <a:t>ako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napríklad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 err="1" smtClean="0">
                <a:solidFill>
                  <a:schemeClr val="bg1"/>
                </a:solidFill>
              </a:rPr>
              <a:t>planétky</a:t>
            </a:r>
            <a:r>
              <a:rPr lang="cs-CZ" sz="2800" dirty="0" smtClean="0">
                <a:solidFill>
                  <a:schemeClr val="bg1"/>
                </a:solidFill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</a:rPr>
              <a:t>mesiace</a:t>
            </a:r>
            <a:r>
              <a:rPr lang="cs-CZ" sz="2800" dirty="0" smtClean="0">
                <a:solidFill>
                  <a:schemeClr val="bg1"/>
                </a:solidFill>
              </a:rPr>
              <a:t>, </a:t>
            </a:r>
            <a:r>
              <a:rPr lang="cs-CZ" sz="2800" dirty="0" err="1" smtClean="0">
                <a:solidFill>
                  <a:schemeClr val="bg1"/>
                </a:solidFill>
              </a:rPr>
              <a:t>kométy</a:t>
            </a:r>
            <a:r>
              <a:rPr lang="cs-CZ" sz="2800" dirty="0" smtClean="0">
                <a:solidFill>
                  <a:schemeClr val="bg1"/>
                </a:solidFill>
              </a:rPr>
              <a:t> a </a:t>
            </a:r>
            <a:r>
              <a:rPr lang="cs-CZ" sz="2800" dirty="0" err="1" smtClean="0">
                <a:solidFill>
                  <a:schemeClr val="bg1"/>
                </a:solidFill>
              </a:rPr>
              <a:t>meteoridy</a:t>
            </a:r>
            <a:r>
              <a:rPr lang="cs-CZ" sz="2800" dirty="0" smtClean="0">
                <a:solidFill>
                  <a:schemeClr val="bg1"/>
                </a:solidFill>
              </a:rPr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esmí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5" name="Obdélník 4"/>
          <p:cNvSpPr/>
          <p:nvPr/>
        </p:nvSpPr>
        <p:spPr>
          <a:xfrm>
            <a:off x="2214546" y="214290"/>
            <a:ext cx="4591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Slnečná</a:t>
            </a:r>
            <a:r>
              <a:rPr lang="cs-CZ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cs-CZ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sústava</a:t>
            </a:r>
            <a:endParaRPr lang="cs-CZ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57224" y="1785926"/>
            <a:ext cx="66437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V </a:t>
            </a:r>
            <a:r>
              <a:rPr lang="cs-CZ" sz="3200" dirty="0" err="1" smtClean="0">
                <a:solidFill>
                  <a:schemeClr val="bg1"/>
                </a:solidFill>
              </a:rPr>
              <a:t>gravitačnom</a:t>
            </a:r>
            <a:r>
              <a:rPr lang="cs-CZ" sz="3200" dirty="0" smtClean="0">
                <a:solidFill>
                  <a:schemeClr val="bg1"/>
                </a:solidFill>
              </a:rPr>
              <a:t> poli </a:t>
            </a:r>
            <a:r>
              <a:rPr lang="cs-CZ" sz="3200" dirty="0" err="1" smtClean="0">
                <a:solidFill>
                  <a:schemeClr val="bg1"/>
                </a:solidFill>
              </a:rPr>
              <a:t>Slnka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sa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pohybujú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planéty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dirty="0" err="1" smtClean="0">
                <a:solidFill>
                  <a:schemeClr val="bg1"/>
                </a:solidFill>
              </a:rPr>
              <a:t>Sú</a:t>
            </a:r>
            <a:r>
              <a:rPr lang="cs-CZ" sz="3200" dirty="0" smtClean="0">
                <a:solidFill>
                  <a:schemeClr val="bg1"/>
                </a:solidFill>
              </a:rPr>
              <a:t> to </a:t>
            </a:r>
            <a:r>
              <a:rPr lang="cs-CZ" sz="3200" dirty="0" err="1" smtClean="0">
                <a:solidFill>
                  <a:schemeClr val="bg1"/>
                </a:solidFill>
              </a:rPr>
              <a:t>telesá</a:t>
            </a:r>
            <a:r>
              <a:rPr lang="cs-CZ" sz="3200" dirty="0" smtClean="0">
                <a:solidFill>
                  <a:schemeClr val="bg1"/>
                </a:solidFill>
              </a:rPr>
              <a:t> podobné </a:t>
            </a:r>
            <a:r>
              <a:rPr lang="cs-CZ" sz="3200" dirty="0" err="1" smtClean="0">
                <a:solidFill>
                  <a:schemeClr val="bg1"/>
                </a:solidFill>
              </a:rPr>
              <a:t>našej</a:t>
            </a:r>
            <a:r>
              <a:rPr lang="cs-CZ" sz="3200" dirty="0" smtClean="0">
                <a:solidFill>
                  <a:schemeClr val="bg1"/>
                </a:solidFill>
              </a:rPr>
              <a:t> Zemi. </a:t>
            </a:r>
            <a:r>
              <a:rPr lang="cs-CZ" sz="3200" dirty="0" err="1" smtClean="0">
                <a:solidFill>
                  <a:schemeClr val="bg1"/>
                </a:solidFill>
              </a:rPr>
              <a:t>Merkúr</a:t>
            </a:r>
            <a:r>
              <a:rPr lang="cs-CZ" sz="3200" dirty="0" smtClean="0">
                <a:solidFill>
                  <a:schemeClr val="bg1"/>
                </a:solidFill>
              </a:rPr>
              <a:t>, </a:t>
            </a:r>
            <a:r>
              <a:rPr lang="cs-CZ" sz="3200" dirty="0" err="1" smtClean="0">
                <a:solidFill>
                  <a:schemeClr val="bg1"/>
                </a:solidFill>
              </a:rPr>
              <a:t>Venuša</a:t>
            </a:r>
            <a:r>
              <a:rPr lang="cs-CZ" sz="3200" dirty="0" smtClean="0">
                <a:solidFill>
                  <a:schemeClr val="bg1"/>
                </a:solidFill>
              </a:rPr>
              <a:t>, Mars, Jupiter a Saturn </a:t>
            </a:r>
            <a:r>
              <a:rPr lang="cs-CZ" sz="3200" dirty="0" err="1" smtClean="0">
                <a:solidFill>
                  <a:schemeClr val="bg1"/>
                </a:solidFill>
              </a:rPr>
              <a:t>sú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viditeľné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voľným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okom</a:t>
            </a:r>
            <a:r>
              <a:rPr lang="cs-CZ" sz="3200" dirty="0" smtClean="0">
                <a:solidFill>
                  <a:schemeClr val="bg1"/>
                </a:solidFill>
              </a:rPr>
              <a:t>, </a:t>
            </a:r>
            <a:r>
              <a:rPr lang="cs-CZ" sz="3200" dirty="0" err="1" smtClean="0">
                <a:solidFill>
                  <a:schemeClr val="bg1"/>
                </a:solidFill>
              </a:rPr>
              <a:t>Urán</a:t>
            </a:r>
            <a:r>
              <a:rPr lang="cs-CZ" sz="3200" dirty="0" smtClean="0">
                <a:solidFill>
                  <a:schemeClr val="bg1"/>
                </a:solidFill>
              </a:rPr>
              <a:t>, </a:t>
            </a:r>
            <a:r>
              <a:rPr lang="cs-CZ" sz="3200" dirty="0" err="1" smtClean="0">
                <a:solidFill>
                  <a:schemeClr val="bg1"/>
                </a:solidFill>
              </a:rPr>
              <a:t>Neptún</a:t>
            </a:r>
            <a:r>
              <a:rPr lang="cs-CZ" sz="3200" dirty="0" smtClean="0">
                <a:solidFill>
                  <a:schemeClr val="bg1"/>
                </a:solidFill>
              </a:rPr>
              <a:t> a Pluto </a:t>
            </a:r>
            <a:r>
              <a:rPr lang="cs-CZ" sz="3200" dirty="0" err="1" smtClean="0">
                <a:solidFill>
                  <a:schemeClr val="bg1"/>
                </a:solidFill>
              </a:rPr>
              <a:t>sú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viditeľné</a:t>
            </a:r>
            <a:r>
              <a:rPr lang="cs-CZ" sz="3200" dirty="0" smtClean="0">
                <a:solidFill>
                  <a:schemeClr val="bg1"/>
                </a:solidFill>
              </a:rPr>
              <a:t> len </a:t>
            </a:r>
            <a:r>
              <a:rPr lang="cs-CZ" sz="3200" dirty="0" err="1" smtClean="0">
                <a:solidFill>
                  <a:schemeClr val="bg1"/>
                </a:solidFill>
              </a:rPr>
              <a:t>ďalekohľadom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dirty="0" err="1" smtClean="0">
                <a:solidFill>
                  <a:schemeClr val="bg1"/>
                </a:solidFill>
              </a:rPr>
              <a:t>Planéty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nemajú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vlastné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svetlo</a:t>
            </a:r>
            <a:r>
              <a:rPr lang="cs-CZ" sz="3200" dirty="0" smtClean="0">
                <a:solidFill>
                  <a:schemeClr val="bg1"/>
                </a:solidFill>
              </a:rPr>
              <a:t>, len </a:t>
            </a:r>
            <a:r>
              <a:rPr lang="cs-CZ" sz="3200" dirty="0" err="1" smtClean="0">
                <a:solidFill>
                  <a:schemeClr val="bg1"/>
                </a:solidFill>
              </a:rPr>
              <a:t>odrážajú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slnečné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svetlo</a:t>
            </a:r>
            <a:r>
              <a:rPr lang="cs-CZ" sz="3200" dirty="0" smtClean="0">
                <a:solidFill>
                  <a:schemeClr val="bg1"/>
                </a:solidFill>
              </a:rPr>
              <a:t>.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esmí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Obrázek 4" descr="slnecnasustav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7297"/>
            <a:ext cx="9144000" cy="4329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esmí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ovéPole 4"/>
          <p:cNvSpPr txBox="1"/>
          <p:nvPr/>
        </p:nvSpPr>
        <p:spPr>
          <a:xfrm>
            <a:off x="1214414" y="1500174"/>
            <a:ext cx="664373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solidFill>
                  <a:schemeClr val="bg1"/>
                </a:solidFill>
              </a:rPr>
              <a:t>Stredná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vzdialenosť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planéty</a:t>
            </a:r>
            <a:r>
              <a:rPr lang="cs-CZ" sz="3200" dirty="0" smtClean="0">
                <a:solidFill>
                  <a:schemeClr val="bg1"/>
                </a:solidFill>
              </a:rPr>
              <a:t> od </a:t>
            </a:r>
            <a:r>
              <a:rPr lang="cs-CZ" sz="3200" dirty="0" err="1" smtClean="0">
                <a:solidFill>
                  <a:schemeClr val="bg1"/>
                </a:solidFill>
              </a:rPr>
              <a:t>Slnka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sa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vyjadruje</a:t>
            </a:r>
            <a:r>
              <a:rPr lang="cs-CZ" sz="3200" dirty="0" smtClean="0">
                <a:solidFill>
                  <a:schemeClr val="bg1"/>
                </a:solidFill>
              </a:rPr>
              <a:t> v astronomických jednotkách AU (</a:t>
            </a:r>
            <a:r>
              <a:rPr lang="cs-CZ" sz="3200" dirty="0" err="1" smtClean="0">
                <a:solidFill>
                  <a:schemeClr val="bg1"/>
                </a:solidFill>
              </a:rPr>
              <a:t>skratka</a:t>
            </a:r>
            <a:r>
              <a:rPr lang="cs-CZ" sz="3200" dirty="0" smtClean="0">
                <a:solidFill>
                  <a:schemeClr val="bg1"/>
                </a:solidFill>
              </a:rPr>
              <a:t> AU z </a:t>
            </a:r>
            <a:r>
              <a:rPr lang="cs-CZ" sz="3200" dirty="0" err="1" smtClean="0">
                <a:solidFill>
                  <a:schemeClr val="bg1"/>
                </a:solidFill>
              </a:rPr>
              <a:t>angl</a:t>
            </a:r>
            <a:r>
              <a:rPr lang="cs-CZ" sz="3200" dirty="0" smtClean="0">
                <a:solidFill>
                  <a:schemeClr val="bg1"/>
                </a:solidFill>
              </a:rPr>
              <a:t>. </a:t>
            </a:r>
            <a:r>
              <a:rPr lang="cs-CZ" sz="3200" dirty="0" err="1" smtClean="0">
                <a:solidFill>
                  <a:schemeClr val="bg1"/>
                </a:solidFill>
              </a:rPr>
              <a:t>astronomical</a:t>
            </a:r>
            <a:r>
              <a:rPr lang="cs-CZ" sz="3200" dirty="0" smtClean="0">
                <a:solidFill>
                  <a:schemeClr val="bg1"/>
                </a:solidFill>
              </a:rPr>
              <a:t> unit). </a:t>
            </a:r>
            <a:r>
              <a:rPr lang="cs-CZ" sz="3200" dirty="0" err="1" smtClean="0">
                <a:solidFill>
                  <a:schemeClr val="bg1"/>
                </a:solidFill>
              </a:rPr>
              <a:t>Väčšou</a:t>
            </a:r>
            <a:r>
              <a:rPr lang="cs-CZ" sz="3200" dirty="0" smtClean="0">
                <a:solidFill>
                  <a:schemeClr val="bg1"/>
                </a:solidFill>
              </a:rPr>
              <a:t> jednotkou je </a:t>
            </a:r>
            <a:r>
              <a:rPr lang="cs-CZ" sz="3200" dirty="0" err="1" smtClean="0">
                <a:solidFill>
                  <a:schemeClr val="bg1"/>
                </a:solidFill>
              </a:rPr>
              <a:t>svetelný</a:t>
            </a:r>
            <a:r>
              <a:rPr lang="cs-CZ" sz="3200" dirty="0" smtClean="0">
                <a:solidFill>
                  <a:schemeClr val="bg1"/>
                </a:solidFill>
              </a:rPr>
              <a:t> rok, </a:t>
            </a:r>
            <a:r>
              <a:rPr lang="cs-CZ" sz="3200" dirty="0" err="1" smtClean="0">
                <a:solidFill>
                  <a:schemeClr val="bg1"/>
                </a:solidFill>
              </a:rPr>
              <a:t>čo</a:t>
            </a:r>
            <a:r>
              <a:rPr lang="cs-CZ" sz="3200" dirty="0" smtClean="0">
                <a:solidFill>
                  <a:schemeClr val="bg1"/>
                </a:solidFill>
              </a:rPr>
              <a:t> znamená </a:t>
            </a:r>
            <a:r>
              <a:rPr lang="cs-CZ" sz="3200" dirty="0" err="1" smtClean="0">
                <a:solidFill>
                  <a:schemeClr val="bg1"/>
                </a:solidFill>
              </a:rPr>
              <a:t>vzdialenosť</a:t>
            </a:r>
            <a:r>
              <a:rPr lang="cs-CZ" sz="3200" dirty="0" smtClean="0">
                <a:solidFill>
                  <a:schemeClr val="bg1"/>
                </a:solidFill>
              </a:rPr>
              <a:t>, </a:t>
            </a:r>
            <a:r>
              <a:rPr lang="cs-CZ" sz="3200" dirty="0" err="1" smtClean="0">
                <a:solidFill>
                  <a:schemeClr val="bg1"/>
                </a:solidFill>
              </a:rPr>
              <a:t>ktorú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prejde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svetlo</a:t>
            </a:r>
            <a:r>
              <a:rPr lang="cs-CZ" sz="3200" dirty="0" smtClean="0">
                <a:solidFill>
                  <a:schemeClr val="bg1"/>
                </a:solidFill>
              </a:rPr>
              <a:t> za jeden rok. Základnou jednotkou </a:t>
            </a:r>
            <a:r>
              <a:rPr lang="cs-CZ" sz="3200" dirty="0" err="1" smtClean="0">
                <a:solidFill>
                  <a:schemeClr val="bg1"/>
                </a:solidFill>
              </a:rPr>
              <a:t>vzdialenosti</a:t>
            </a:r>
            <a:r>
              <a:rPr lang="cs-CZ" sz="3200" dirty="0" smtClean="0">
                <a:solidFill>
                  <a:schemeClr val="bg1"/>
                </a:solidFill>
              </a:rPr>
              <a:t> je </a:t>
            </a:r>
            <a:r>
              <a:rPr lang="cs-CZ" sz="3200" dirty="0" err="1" smtClean="0">
                <a:solidFill>
                  <a:schemeClr val="bg1"/>
                </a:solidFill>
              </a:rPr>
              <a:t>parsec</a:t>
            </a:r>
            <a:r>
              <a:rPr lang="cs-CZ" sz="3200" dirty="0" smtClean="0">
                <a:solidFill>
                  <a:schemeClr val="bg1"/>
                </a:solidFill>
              </a:rPr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esmí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Obdélník 4"/>
          <p:cNvSpPr/>
          <p:nvPr/>
        </p:nvSpPr>
        <p:spPr>
          <a:xfrm>
            <a:off x="1142976" y="1643050"/>
            <a:ext cx="6746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Ďakujeme za pozornosť</a:t>
            </a:r>
            <a:endParaRPr lang="cs-CZ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Veselý obličej 5"/>
          <p:cNvSpPr/>
          <p:nvPr/>
        </p:nvSpPr>
        <p:spPr>
          <a:xfrm>
            <a:off x="3286116" y="3643314"/>
            <a:ext cx="2071702" cy="164307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250</Words>
  <Application>Microsoft Office PowerPoint</Application>
  <PresentationFormat>Předvádění na obrazovce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9</cp:revision>
  <dcterms:created xsi:type="dcterms:W3CDTF">2009-09-27T17:06:31Z</dcterms:created>
  <dcterms:modified xsi:type="dcterms:W3CDTF">2009-09-27T18:58:37Z</dcterms:modified>
</cp:coreProperties>
</file>