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3" autoAdjust="0"/>
    <p:restoredTop sz="94660"/>
  </p:normalViewPr>
  <p:slideViewPr>
    <p:cSldViewPr>
      <p:cViewPr varScale="1">
        <p:scale>
          <a:sx n="59" d="100"/>
          <a:sy n="59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F589EF-D0D9-4B02-9E74-C3DD80A71A91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AFB3BA-AB9A-4041-9591-EF03632FAA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174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93AF33-52AF-4FE7-A6B9-B8E2747B38A1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uho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5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3C9A189-4336-40B4-A93F-0D553B73EC23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6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5D6169-0611-45AA-8841-DF888CE99F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9E98-3FD6-4176-AB06-06472D27E218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7F8E-9671-4E46-9C61-6387B01B5A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56EF-5EB4-4680-B9DC-79399EB5869F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357E-E8B0-48F8-9E93-0A3B9ED5AB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C0A0-B13E-445D-97E6-12779C226B63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D6A0-45F5-4690-802D-B5FDCD19812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oramenný trojuho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ovná spojnica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8A44-8E10-448F-8353-3D3FC90FD588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DCA9-1E81-4D0F-997B-BE8CE83A70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15B6-0338-448B-88D1-C3C747BE9F63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1BB0-799A-42BA-8008-6C9EE92D71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4D32-F416-49D4-B6EC-63DEABB16849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A947A82-7CA6-4945-8F10-89F6F967897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1CFD-C6BA-41D7-8385-82AAD1CC169D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1D14-911C-430E-848D-15897F9E06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709D-5A61-4F6A-8B80-60F50112BF9C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E8C7C-8AD8-42AB-8BC6-1A497A9D1E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6E9B16B-9F44-4ED8-BB50-D421297CD353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F3D62F2-9F0F-4876-9BAA-673499B076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9DF8F4F-EAAA-418B-A2BE-DC0C8F35F5C2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195EFD46-EF6E-4023-8522-20CDAC4859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0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6C279-908F-45E1-A486-3FA996EDE8A1}" type="datetimeFigureOut">
              <a:rPr lang="sk-SK"/>
              <a:pPr>
                <a:defRPr/>
              </a:pPr>
              <a:t>17. 6. 2010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C469C-30D1-42AE-8D66-C64A77F993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6" r:id="rId6"/>
    <p:sldLayoutId id="2147483765" r:id="rId7"/>
    <p:sldLayoutId id="2147483772" r:id="rId8"/>
    <p:sldLayoutId id="2147483773" r:id="rId9"/>
    <p:sldLayoutId id="2147483764" r:id="rId10"/>
    <p:sldLayoutId id="2147483763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56F5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56F5B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F958B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kole.sk/www.stefanovi.cz/Spunt/Stav/ultrazvuk20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sz="7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Fyzika v medicíne</a:t>
            </a:r>
            <a:endParaRPr lang="sk-SK" sz="7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err="1" smtClean="0">
                <a:solidFill>
                  <a:schemeClr val="tx1"/>
                </a:solidFill>
              </a:rPr>
              <a:t>Šimulčíková</a:t>
            </a:r>
            <a:endParaRPr lang="sk-SK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err="1" smtClean="0">
                <a:solidFill>
                  <a:schemeClr val="tx1"/>
                </a:solidFill>
              </a:rPr>
              <a:t>Ruppeldtová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Infračervené lampy a kabíny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1527175"/>
            <a:ext cx="8424862" cy="5330825"/>
          </a:xfrm>
        </p:spPr>
        <p:txBody>
          <a:bodyPr/>
          <a:lstStyle/>
          <a:p>
            <a:r>
              <a:rPr lang="sk-SK" sz="2400" smtClean="0"/>
              <a:t>Prekrvenie pokožky </a:t>
            </a:r>
            <a:r>
              <a:rPr lang="en-US" sz="2400" smtClean="0"/>
              <a:t>=</a:t>
            </a:r>
            <a:r>
              <a:rPr lang="sk-SK" sz="2400" smtClean="0"/>
              <a:t> vznik nových buniek a priebežné odstraňovanie odumretých buniek,</a:t>
            </a:r>
          </a:p>
          <a:p>
            <a:r>
              <a:rPr lang="sk-SK" sz="2400" smtClean="0"/>
              <a:t>Proti ekzémom, psoriáze, zapáleným ranám...</a:t>
            </a:r>
          </a:p>
          <a:p>
            <a:r>
              <a:rPr lang="sk-SK" sz="2400" smtClean="0"/>
              <a:t>Kožné poranenia sa hoja rýchlejšie a zostáva menej jaziev</a:t>
            </a:r>
          </a:p>
          <a:p>
            <a:r>
              <a:rPr lang="sk-SK" sz="2400" smtClean="0"/>
              <a:t>Dochádza k zlepšeniu následkov celulitídy, odstraňuje spod pokožky tuk, vodu a odpadové látky</a:t>
            </a:r>
          </a:p>
          <a:p>
            <a:r>
              <a:rPr lang="sk-SK" sz="2400" smtClean="0"/>
              <a:t>Pri prechladnutiach, bolestiach chrbtice, svalov, zubov...</a:t>
            </a:r>
          </a:p>
          <a:p>
            <a:r>
              <a:rPr lang="sk-SK" sz="2400" smtClean="0"/>
              <a:t>Nesmie sa používať pri prechladnutiach a zápaloch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k-SK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276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4572000" cy="4572000"/>
          </a:xfr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636838"/>
            <a:ext cx="31670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Elektromagnetické žiarenie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797425"/>
            <a:ext cx="1727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799013"/>
            <a:ext cx="18732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4792663"/>
            <a:ext cx="16557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9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392612"/>
          </a:xfrm>
        </p:spPr>
        <p:txBody>
          <a:bodyPr/>
          <a:lstStyle/>
          <a:p>
            <a:r>
              <a:rPr lang="sk-SK" sz="2200" smtClean="0"/>
              <a:t>Gama žiarenie, </a:t>
            </a:r>
            <a:r>
              <a:rPr lang="sk-SK" sz="2200" smtClean="0">
                <a:cs typeface="Times New Roman" pitchFamily="18" charset="0"/>
              </a:rPr>
              <a:t>röntgenové žiarenie, ultrafialové žiarenie, viditeľné žiarenie, infračervené žiarenie, mikrovlnné žiarenie a rádiové žiarenie</a:t>
            </a:r>
          </a:p>
          <a:p>
            <a:r>
              <a:rPr lang="sk-SK" sz="2200" smtClean="0"/>
              <a:t>Spôsobuje fyzickú nepohodu, narúšanie spánku, alergie, srdcové poruchy, nervové poruchy, precitlivenosť na zmeny počasia, ale tiež rakovinu a genetické defekty</a:t>
            </a:r>
          </a:p>
          <a:p>
            <a:r>
              <a:rPr lang="sk-SK" sz="2200" smtClean="0"/>
              <a:t>ľudia obsluhujúci rozhlasové a televízne vysielače pozorovali poruchy termoregulácie, bolesti hlavy, depresie, nepokoj...</a:t>
            </a:r>
          </a:p>
          <a:p>
            <a:endParaRPr lang="sk-SK" sz="2400" smtClean="0"/>
          </a:p>
          <a:p>
            <a:endParaRPr lang="sk-SK" sz="2400" smtClean="0"/>
          </a:p>
          <a:p>
            <a:endParaRPr lang="sk-SK" sz="240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797425"/>
            <a:ext cx="1685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7425"/>
            <a:ext cx="15763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38" y="0"/>
            <a:ext cx="3382962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sz="4700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Times New Roman"/>
              </a:rPr>
              <a:t>Röntgenové</a:t>
            </a:r>
            <a:r>
              <a:rPr lang="sk-SK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Times New Roman"/>
              </a:rPr>
              <a:t> žiarenie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7800"/>
          </a:xfrm>
        </p:spPr>
        <p:txBody>
          <a:bodyPr/>
          <a:lstStyle/>
          <a:p>
            <a:r>
              <a:rPr lang="sk-SK" sz="2400" smtClean="0"/>
              <a:t>1895 – Wilhelm Conrad R</a:t>
            </a:r>
            <a:r>
              <a:rPr lang="sk-SK" sz="2400" smtClean="0">
                <a:cs typeface="Times New Roman" pitchFamily="18" charset="0"/>
              </a:rPr>
              <a:t>öntgen</a:t>
            </a:r>
          </a:p>
          <a:p>
            <a:r>
              <a:rPr lang="sk-SK" sz="2400" smtClean="0"/>
              <a:t>Rozsah vlnových dĺžok od 1 nanometra do 100 pikometrov. Vzniká prudkým zabrzdením urýchlených elektrónov alebo prechodom elektrónov na nižšie energetické hladiny v atóme.</a:t>
            </a:r>
          </a:p>
          <a:p>
            <a:r>
              <a:rPr lang="sk-SK" sz="2400" smtClean="0"/>
              <a:t>Umožňuje zistiť zápaly, zlomeniny, napuchnutia, predmety v tele...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73463"/>
            <a:ext cx="2505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91137a02e_29332637_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933825"/>
            <a:ext cx="328612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0"/>
            <a:ext cx="8229600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n>
                  <a:noFill/>
                </a:ln>
                <a:effectLst/>
              </a:rPr>
              <a:t>CT (computer tomography)</a:t>
            </a:r>
            <a:endParaRPr lang="sk-SK" dirty="0" smtClean="0">
              <a:ln>
                <a:noFill/>
              </a:ln>
              <a:effectLst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052513"/>
            <a:ext cx="8229600" cy="2914650"/>
          </a:xfrm>
        </p:spPr>
        <p:txBody>
          <a:bodyPr/>
          <a:lstStyle/>
          <a:p>
            <a:r>
              <a:rPr lang="en-US" dirty="0" err="1" smtClean="0"/>
              <a:t>Kombinuje</a:t>
            </a:r>
            <a:r>
              <a:rPr lang="en-US" dirty="0" smtClean="0"/>
              <a:t> </a:t>
            </a:r>
            <a:r>
              <a:rPr lang="en-US" dirty="0" smtClean="0"/>
              <a:t>RTG s </a:t>
            </a:r>
            <a:r>
              <a:rPr lang="en-US" dirty="0" err="1" smtClean="0"/>
              <a:t>po</a:t>
            </a:r>
            <a:r>
              <a:rPr lang="sk-SK" dirty="0" err="1" smtClean="0"/>
              <a:t>čítačovou</a:t>
            </a:r>
            <a:r>
              <a:rPr lang="sk-SK" dirty="0" smtClean="0"/>
              <a:t> technológiou</a:t>
            </a:r>
          </a:p>
          <a:p>
            <a:r>
              <a:rPr lang="en-US" dirty="0" smtClean="0"/>
              <a:t>V</a:t>
            </a:r>
            <a:r>
              <a:rPr lang="sk-SK" dirty="0" err="1" smtClean="0"/>
              <a:t>eľké</a:t>
            </a:r>
            <a:r>
              <a:rPr lang="sk-SK" dirty="0" smtClean="0"/>
              <a:t> </a:t>
            </a:r>
            <a:r>
              <a:rPr lang="sk-SK" dirty="0" smtClean="0"/>
              <a:t>rozlíšenie (detail do 5 milimetrov)</a:t>
            </a:r>
          </a:p>
          <a:p>
            <a:r>
              <a:rPr lang="sk-SK" dirty="0" smtClean="0"/>
              <a:t>Diagnostika zmien mozgu, orgánov odhaľovanie nádorov, krvácaní</a:t>
            </a:r>
          </a:p>
        </p:txBody>
      </p:sp>
      <p:pic>
        <p:nvPicPr>
          <p:cNvPr id="44036" name="Picture 4" descr="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72009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Laser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981075"/>
            <a:ext cx="6057900" cy="5257800"/>
          </a:xfrm>
        </p:spPr>
        <p:txBody>
          <a:bodyPr/>
          <a:lstStyle/>
          <a:p>
            <a:r>
              <a:rPr lang="sk-SK" sz="2400" smtClean="0"/>
              <a:t>Kvantový zosilňovač EŽ najčastejšie vo viditeľnom spektre</a:t>
            </a:r>
          </a:p>
          <a:p>
            <a:r>
              <a:rPr lang="sk-SK" sz="2400" smtClean="0"/>
              <a:t>Využíva sa na liečbu cievnych lézií, na odstránenie nežiaduceho ochlpenia, kožných výrastkov, pigmentácií, tetovania, na abláciu kože a na navodenie novotvorby kolagénu alebo na biostimuláciu</a:t>
            </a:r>
          </a:p>
          <a:p>
            <a:endParaRPr lang="sk-SK" sz="240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052513"/>
            <a:ext cx="2289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154488"/>
            <a:ext cx="2519363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Elektrokardiogram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1600200"/>
            <a:ext cx="8229600" cy="5257800"/>
          </a:xfrm>
        </p:spPr>
        <p:txBody>
          <a:bodyPr/>
          <a:lstStyle/>
          <a:p>
            <a:r>
              <a:rPr lang="sk-SK" sz="2800" smtClean="0"/>
              <a:t>Srdce si vytvára vlastné elektrické impulzy</a:t>
            </a:r>
          </a:p>
          <a:p>
            <a:r>
              <a:rPr lang="sk-SK" sz="2800" smtClean="0"/>
              <a:t>Ľahko zmerať pomocou meriacich bodov vhodne rozmiestených po tele</a:t>
            </a:r>
          </a:p>
          <a:p>
            <a:r>
              <a:rPr lang="sk-SK" sz="2800" smtClean="0"/>
              <a:t>Pri rôznych ochoreniach srdca</a:t>
            </a:r>
          </a:p>
          <a:p>
            <a:r>
              <a:rPr lang="sk-SK" sz="2800" smtClean="0"/>
              <a:t>Vyšetrenie srdca pomocou EKG umožňuje zistiť poruchy srdcového rytmu (arytmiu), srdcový infarkt a iné ochorenia srdca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k-SK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sk-SK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73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2620963"/>
            <a:ext cx="438785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Defibrilátor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72000"/>
          </a:xfrm>
        </p:spPr>
        <p:txBody>
          <a:bodyPr/>
          <a:lstStyle/>
          <a:p>
            <a:r>
              <a:rPr lang="sk-SK" sz="2400" smtClean="0"/>
              <a:t>Pomáha obnoviť srdcovú akciu pri zástave</a:t>
            </a:r>
          </a:p>
          <a:p>
            <a:r>
              <a:rPr lang="sk-SK" sz="2400" smtClean="0"/>
              <a:t>Jediný defibrilačný impulz spôsobí depolarizáciu všetkých vláken myokardu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81300"/>
            <a:ext cx="4773612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924175"/>
            <a:ext cx="33115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Magnetoterapia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5113338"/>
          </a:xfrm>
        </p:spPr>
        <p:txBody>
          <a:bodyPr/>
          <a:lstStyle/>
          <a:p>
            <a:r>
              <a:rPr lang="sk-SK" sz="2400" smtClean="0"/>
              <a:t>Magnetické polia s nízkou frekvenciou vhodné pre hypertenziu</a:t>
            </a:r>
          </a:p>
          <a:p>
            <a:r>
              <a:rPr lang="sk-SK" sz="2400" smtClean="0"/>
              <a:t>Magnetické polia s vysokou frekvenciou vhodné pri liečbe zápalových ochorení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644900"/>
            <a:ext cx="43878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57563"/>
            <a:ext cx="38766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Dýchanie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r>
              <a:rPr lang="sk-SK" sz="2400" smtClean="0"/>
              <a:t>Objem pľúc</a:t>
            </a:r>
          </a:p>
          <a:p>
            <a:r>
              <a:rPr lang="sk-SK" sz="2400" smtClean="0"/>
              <a:t>Zmena frekvencie dýchania</a:t>
            </a:r>
          </a:p>
          <a:p>
            <a:r>
              <a:rPr lang="sk-SK" sz="2400" smtClean="0"/>
              <a:t>Hĺbka dýchania (10-18 n/s) 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    pomer n:v </a:t>
            </a:r>
            <a:r>
              <a:rPr lang="en-US" sz="2400" smtClean="0"/>
              <a:t>=</a:t>
            </a:r>
            <a:r>
              <a:rPr lang="sk-SK" sz="2400" smtClean="0"/>
              <a:t> </a:t>
            </a:r>
            <a:r>
              <a:rPr lang="en-US" sz="2400" smtClean="0"/>
              <a:t>2</a:t>
            </a:r>
            <a:r>
              <a:rPr lang="sk-SK" sz="2400" smtClean="0"/>
              <a:t>:3</a:t>
            </a:r>
          </a:p>
          <a:p>
            <a:r>
              <a:rPr lang="sk-SK" sz="2400" smtClean="0"/>
              <a:t>Choroby pľúc</a:t>
            </a:r>
          </a:p>
          <a:p>
            <a:r>
              <a:rPr lang="sk-SK" sz="2400" smtClean="0"/>
              <a:t>Spirometer </a:t>
            </a:r>
          </a:p>
        </p:txBody>
      </p:sp>
      <p:pic>
        <p:nvPicPr>
          <p:cNvPr id="7" name="Obrázok 6" descr="ampl-frek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636838"/>
            <a:ext cx="55451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Inzulínová pumpa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/>
          <a:lstStyle/>
          <a:p>
            <a:r>
              <a:rPr lang="sk-SK" smtClean="0"/>
              <a:t>Programový dávkovač</a:t>
            </a:r>
          </a:p>
        </p:txBody>
      </p:sp>
      <p:pic>
        <p:nvPicPr>
          <p:cNvPr id="4" name="Obrázok 3" descr="dt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8785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Hydraulické zariadenie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6362"/>
          </a:xfrm>
        </p:spPr>
        <p:txBody>
          <a:bodyPr/>
          <a:lstStyle/>
          <a:p>
            <a:r>
              <a:rPr lang="sk-SK" sz="2400" smtClean="0"/>
              <a:t>sú stroje založené na Pascalovom zákone</a:t>
            </a:r>
          </a:p>
          <a:p>
            <a:r>
              <a:rPr lang="sk-SK" sz="2400" smtClean="0"/>
              <a:t>meniče sily</a:t>
            </a:r>
          </a:p>
          <a:p>
            <a:r>
              <a:rPr lang="sk-SK" sz="2400" smtClean="0"/>
              <a:t>Napríklad u zubára</a:t>
            </a:r>
          </a:p>
          <a:p>
            <a:endParaRPr lang="sk-SK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781300"/>
            <a:ext cx="532765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Fakoemulzifikátor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/>
          <a:lstStyle/>
          <a:p>
            <a:r>
              <a:rPr lang="sk-SK" sz="2400" smtClean="0"/>
              <a:t>Očné lekárstvo</a:t>
            </a:r>
          </a:p>
          <a:p>
            <a:r>
              <a:rPr lang="sk-SK" sz="2400" smtClean="0"/>
              <a:t>Extrakcia zakalených šošoviek</a:t>
            </a:r>
          </a:p>
          <a:p>
            <a:r>
              <a:rPr lang="sk-SK" sz="2400" smtClean="0"/>
              <a:t>Pomocou nízkofrekvenčného ultrazvuku zakalenú šošovku rozruší, emulzifikuje a odsaje</a:t>
            </a:r>
          </a:p>
        </p:txBody>
      </p:sp>
      <p:pic>
        <p:nvPicPr>
          <p:cNvPr id="4" name="Obrázok 3" descr="produkty-fakoemulzifikator-sovere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141663"/>
            <a:ext cx="48244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Spirometer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420938"/>
            <a:ext cx="3552825" cy="4103687"/>
          </a:xfrm>
          <a:noFill/>
        </p:spPr>
      </p:pic>
      <p:pic>
        <p:nvPicPr>
          <p:cNvPr id="5" name="Obrázok 4"/>
          <p:cNvPicPr>
            <a:picLocks noChangeAspect="1" noChangeArrowheads="1"/>
          </p:cNvPicPr>
          <p:nvPr/>
        </p:nvPicPr>
        <p:blipFill>
          <a:blip r:embed="rId3" cstate="print"/>
          <a:srcRect t="5367"/>
          <a:stretch>
            <a:fillRect/>
          </a:stretch>
        </p:blipFill>
        <p:spPr bwMode="auto">
          <a:xfrm>
            <a:off x="179388" y="1700213"/>
            <a:ext cx="48974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289298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1.Francúzsky doktor </a:t>
            </a:r>
            <a:r>
              <a:rPr lang="sk-SK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Laënnec</a:t>
            </a: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2.Arthur </a:t>
            </a:r>
            <a:r>
              <a:rPr lang="sk-SK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Leared</a:t>
            </a: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(1851)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349500"/>
            <a:ext cx="2743200" cy="2381250"/>
          </a:xfr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9138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Protézy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754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z="2400" smtClean="0"/>
              <a:t>Protézy sa delia podľa:</a:t>
            </a:r>
          </a:p>
          <a:p>
            <a:r>
              <a:rPr lang="sk-SK" sz="2400" smtClean="0"/>
              <a:t>poradia poskytnutia, </a:t>
            </a:r>
          </a:p>
          <a:p>
            <a:r>
              <a:rPr lang="sk-SK" sz="2400" smtClean="0"/>
              <a:t>výšky amputácie, </a:t>
            </a:r>
          </a:p>
          <a:p>
            <a:r>
              <a:rPr lang="sk-SK" sz="2400" smtClean="0"/>
              <a:t>váhy a kondície pacienta, </a:t>
            </a:r>
          </a:p>
          <a:p>
            <a:r>
              <a:rPr lang="sk-SK" sz="2400" smtClean="0"/>
              <a:t>použitých dielcov – kĺbov a chodidiel,</a:t>
            </a:r>
          </a:p>
          <a:p>
            <a:r>
              <a:rPr lang="sk-SK" sz="2400" smtClean="0"/>
              <a:t>manipulačných schopností pacienta, </a:t>
            </a:r>
          </a:p>
          <a:p>
            <a:r>
              <a:rPr lang="sk-SK" sz="2400" smtClean="0"/>
              <a:t>aktuálneho zdravotného stavu a telesných proporcií </a:t>
            </a:r>
          </a:p>
          <a:p>
            <a:endParaRPr lang="sk-SK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41052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k-SK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Zástupný symbol obsahu 3" descr="8811046f974a4abaadc500c89432be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412875"/>
            <a:ext cx="2511425" cy="4572000"/>
          </a:xfrm>
        </p:spPr>
      </p:pic>
      <p:pic>
        <p:nvPicPr>
          <p:cNvPr id="5" name="Obrázok 4" descr="pistori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28082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protezy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76250"/>
            <a:ext cx="29098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Ultrazvuk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1628775"/>
            <a:ext cx="8507412" cy="4710113"/>
          </a:xfrm>
        </p:spPr>
        <p:txBody>
          <a:bodyPr/>
          <a:lstStyle/>
          <a:p>
            <a:r>
              <a:rPr lang="sk-SK" sz="2400" smtClean="0"/>
              <a:t>Vlnenie s frekvenciou vyššou ako 16000 Hz</a:t>
            </a:r>
          </a:p>
          <a:p>
            <a:r>
              <a:rPr lang="sk-SK" sz="2400" smtClean="0"/>
              <a:t>Uchom nevnímame</a:t>
            </a:r>
          </a:p>
          <a:p>
            <a:r>
              <a:rPr lang="sk-SK" sz="2400" smtClean="0"/>
              <a:t>Jeho vlnová dĺžka je veľmi malá, šíri sa prostredím priamočiaro a platí preň zákon odrazu</a:t>
            </a:r>
          </a:p>
          <a:p>
            <a:r>
              <a:rPr lang="sk-SK" sz="2400" smtClean="0"/>
              <a:t>Moderné 4D zobrazenie v reálnom čase</a:t>
            </a:r>
          </a:p>
          <a:p>
            <a:r>
              <a:rPr lang="sk-SK" sz="2400" smtClean="0"/>
              <a:t>-tehotenstvo</a:t>
            </a:r>
          </a:p>
          <a:p>
            <a:r>
              <a:rPr lang="sk-SK" sz="2400" smtClean="0"/>
              <a:t>-vyšetrenie – kostí, srdca</a:t>
            </a:r>
          </a:p>
          <a:p>
            <a:r>
              <a:rPr lang="sk-SK" sz="2400" smtClean="0"/>
              <a:t>Sonar – odraz zvukových vĺn od objektu</a:t>
            </a:r>
          </a:p>
          <a:p>
            <a:endParaRPr lang="sk-SK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k-SK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8974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obsahu 4" descr="Zdroj: www.stefanovi.cz/Spunt/Stav/ultrazvuk20.aspx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738" y="3716338"/>
            <a:ext cx="4968875" cy="2925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Infračervené žiarenie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325" cy="5041900"/>
          </a:xfrm>
        </p:spPr>
        <p:txBody>
          <a:bodyPr/>
          <a:lstStyle/>
          <a:p>
            <a:r>
              <a:rPr lang="sk-SK" sz="2400" smtClean="0"/>
              <a:t>Naše telo – IŽ s vlnovou dĺžkou 300-5000 nm</a:t>
            </a:r>
          </a:p>
          <a:p>
            <a:r>
              <a:rPr lang="sk-SK" sz="2400" smtClean="0"/>
              <a:t>Dlaň má rozpätie od 800 do 1400 nm</a:t>
            </a:r>
          </a:p>
          <a:p>
            <a:r>
              <a:rPr lang="sk-SK" sz="2400" smtClean="0"/>
              <a:t>Pri liečení pomocou prikladania rúk, ktoré sa v Číne používa už asi 3000 rokov, vyžaruje liečiteľ energiu v podobe infračervených lúčov. </a:t>
            </a:r>
          </a:p>
          <a:p>
            <a:r>
              <a:rPr lang="sk-SK" sz="2400" smtClean="0"/>
              <a:t>Indickí jogíni používajú prikladanie rúk hlavne na liečenie únavy očí. </a:t>
            </a:r>
          </a:p>
          <a:p>
            <a:endParaRPr lang="sk-SK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933825"/>
            <a:ext cx="52276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244</TotalTime>
  <Words>512</Words>
  <Application>Microsoft Office PowerPoint</Application>
  <PresentationFormat>Prezentácia na obrazovke (4:3)</PresentationFormat>
  <Paragraphs>78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Century Gothic</vt:lpstr>
      <vt:lpstr>Arial</vt:lpstr>
      <vt:lpstr>Wingdings 2</vt:lpstr>
      <vt:lpstr>Verdana</vt:lpstr>
      <vt:lpstr>Calibri</vt:lpstr>
      <vt:lpstr>Times New Roman</vt:lpstr>
      <vt:lpstr>Nadšenie</vt:lpstr>
      <vt:lpstr>Fyzika v medicíne</vt:lpstr>
      <vt:lpstr>Dýchanie</vt:lpstr>
      <vt:lpstr>Spirometer</vt:lpstr>
      <vt:lpstr>1.Francúzsky doktor Laënnec 2.Arthur Leared (1851)</vt:lpstr>
      <vt:lpstr>Protézy</vt:lpstr>
      <vt:lpstr>Snímka 6</vt:lpstr>
      <vt:lpstr>Ultrazvuk</vt:lpstr>
      <vt:lpstr>Snímka 8</vt:lpstr>
      <vt:lpstr>Infračervené žiarenie</vt:lpstr>
      <vt:lpstr>Infračervené lampy a kabíny</vt:lpstr>
      <vt:lpstr>Snímka 11</vt:lpstr>
      <vt:lpstr>Elektromagnetické žiarenie</vt:lpstr>
      <vt:lpstr>Röntgenové žiarenie</vt:lpstr>
      <vt:lpstr>CT (computer tomography)</vt:lpstr>
      <vt:lpstr>Laser</vt:lpstr>
      <vt:lpstr>Elektrokardiogram</vt:lpstr>
      <vt:lpstr>Snímka 17</vt:lpstr>
      <vt:lpstr>Defibrilátor</vt:lpstr>
      <vt:lpstr>Magnetoterapia</vt:lpstr>
      <vt:lpstr>Inzulínová pumpa</vt:lpstr>
      <vt:lpstr>Hydraulické zariadenie</vt:lpstr>
      <vt:lpstr>Fakoemulzifikátor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v medicíne</dc:title>
  <dc:creator>MS</dc:creator>
  <cp:lastModifiedBy>MS</cp:lastModifiedBy>
  <cp:revision>17</cp:revision>
  <dcterms:created xsi:type="dcterms:W3CDTF">2010-06-15T12:40:27Z</dcterms:created>
  <dcterms:modified xsi:type="dcterms:W3CDTF">2010-06-17T20:49:03Z</dcterms:modified>
</cp:coreProperties>
</file>