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4" r:id="rId5"/>
    <p:sldId id="260" r:id="rId6"/>
    <p:sldId id="273" r:id="rId7"/>
    <p:sldId id="272" r:id="rId8"/>
    <p:sldId id="270" r:id="rId9"/>
    <p:sldId id="271" r:id="rId10"/>
    <p:sldId id="274" r:id="rId11"/>
    <p:sldId id="275" r:id="rId12"/>
    <p:sldId id="276" r:id="rId13"/>
    <p:sldId id="277" r:id="rId14"/>
    <p:sldId id="278" r:id="rId15"/>
    <p:sldId id="269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29"/>
    <a:srgbClr val="FFCC66"/>
    <a:srgbClr val="CCCC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BE079-24EB-4D56-A75C-9F931E5D8E1D}" type="datetimeFigureOut">
              <a:rPr lang="sk-SK" smtClean="0"/>
              <a:pPr/>
              <a:t>21. 6. 2010</a:t>
            </a:fld>
            <a:endParaRPr lang="sk-SK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6046-0F80-4968-BD9A-E7ECD314638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BE079-24EB-4D56-A75C-9F931E5D8E1D}" type="datetimeFigureOut">
              <a:rPr lang="sk-SK" smtClean="0"/>
              <a:pPr/>
              <a:t>21. 6. 2010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6046-0F80-4968-BD9A-E7ECD314638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BE079-24EB-4D56-A75C-9F931E5D8E1D}" type="datetimeFigureOut">
              <a:rPr lang="sk-SK" smtClean="0"/>
              <a:pPr/>
              <a:t>21. 6. 2010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6046-0F80-4968-BD9A-E7ECD314638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BE079-24EB-4D56-A75C-9F931E5D8E1D}" type="datetimeFigureOut">
              <a:rPr lang="sk-SK" smtClean="0"/>
              <a:pPr/>
              <a:t>21. 6. 2010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6046-0F80-4968-BD9A-E7ECD314638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BE079-24EB-4D56-A75C-9F931E5D8E1D}" type="datetimeFigureOut">
              <a:rPr lang="sk-SK" smtClean="0"/>
              <a:pPr/>
              <a:t>21. 6. 2010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6046-0F80-4968-BD9A-E7ECD314638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BE079-24EB-4D56-A75C-9F931E5D8E1D}" type="datetimeFigureOut">
              <a:rPr lang="sk-SK" smtClean="0"/>
              <a:pPr/>
              <a:t>21. 6. 2010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6046-0F80-4968-BD9A-E7ECD314638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BE079-24EB-4D56-A75C-9F931E5D8E1D}" type="datetimeFigureOut">
              <a:rPr lang="sk-SK" smtClean="0"/>
              <a:pPr/>
              <a:t>21. 6. 2010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6046-0F80-4968-BD9A-E7ECD314638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BE079-24EB-4D56-A75C-9F931E5D8E1D}" type="datetimeFigureOut">
              <a:rPr lang="sk-SK" smtClean="0"/>
              <a:pPr/>
              <a:t>21. 6. 2010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6046-0F80-4968-BD9A-E7ECD314638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BE079-24EB-4D56-A75C-9F931E5D8E1D}" type="datetimeFigureOut">
              <a:rPr lang="sk-SK" smtClean="0"/>
              <a:pPr/>
              <a:t>21. 6. 2010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6046-0F80-4968-BD9A-E7ECD314638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BE079-24EB-4D56-A75C-9F931E5D8E1D}" type="datetimeFigureOut">
              <a:rPr lang="sk-SK" smtClean="0"/>
              <a:pPr/>
              <a:t>21. 6. 2010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6046-0F80-4968-BD9A-E7ECD314638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BE079-24EB-4D56-A75C-9F931E5D8E1D}" type="datetimeFigureOut">
              <a:rPr lang="sk-SK" smtClean="0"/>
              <a:pPr/>
              <a:t>21. 6. 2010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5BA6046-0F80-4968-BD9A-E7ECD314638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4BE079-24EB-4D56-A75C-9F931E5D8E1D}" type="datetimeFigureOut">
              <a:rPr lang="sk-SK" smtClean="0"/>
              <a:pPr/>
              <a:t>21. 6. 2010</a:t>
            </a:fld>
            <a:endParaRPr lang="sk-SK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BA6046-0F80-4968-BD9A-E7ECD314638F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chyna.sk/" TargetMode="External"/><Relationship Id="rId2" Type="http://schemas.openxmlformats.org/officeDocument/2006/relationships/hyperlink" Target="http://www.femme.sk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ikipedia.org/" TargetMode="External"/><Relationship Id="rId4" Type="http://schemas.openxmlformats.org/officeDocument/2006/relationships/hyperlink" Target="http://www.referaty.sk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sk.wikipedia.org/wiki/Pr%C3%A1%C4%8Dka" TargetMode="External"/><Relationship Id="rId13" Type="http://schemas.openxmlformats.org/officeDocument/2006/relationships/hyperlink" Target="http://sk.wikipedia.org/w/index.php?title=Elektrick%C3%BD_radi%C3%A1tor&amp;action=edit&amp;redlink=1" TargetMode="External"/><Relationship Id="rId18" Type="http://schemas.openxmlformats.org/officeDocument/2006/relationships/hyperlink" Target="http://sk.wikipedia.org/wiki/Akumul%C3%A1tor" TargetMode="External"/><Relationship Id="rId3" Type="http://schemas.openxmlformats.org/officeDocument/2006/relationships/hyperlink" Target="http://sk.wikipedia.org/wiki/%C5%BDiarovka" TargetMode="External"/><Relationship Id="rId7" Type="http://schemas.openxmlformats.org/officeDocument/2006/relationships/hyperlink" Target="http://sk.wikipedia.org/wiki/V%C5%95ta%C4%8Dka_(n%C3%A1radie)" TargetMode="External"/><Relationship Id="rId12" Type="http://schemas.openxmlformats.org/officeDocument/2006/relationships/hyperlink" Target="http://sk.wikipedia.org/w/index.php?title=Ohrieva%C4%8D&amp;action=edit&amp;redlink=1" TargetMode="External"/><Relationship Id="rId17" Type="http://schemas.openxmlformats.org/officeDocument/2006/relationships/hyperlink" Target="http://sk.wikipedia.org/wiki/Chemick%C3%A1_energia" TargetMode="External"/><Relationship Id="rId2" Type="http://schemas.openxmlformats.org/officeDocument/2006/relationships/hyperlink" Target="http://sk.wikipedia.org/wiki/Svetlo" TargetMode="External"/><Relationship Id="rId16" Type="http://schemas.openxmlformats.org/officeDocument/2006/relationships/hyperlink" Target="http://sk.wikipedia.org/w/index.php?title=Vari%C4%8D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k.wikipedia.org/w/index.php?title=Mix%C3%A9r&amp;action=edit&amp;redlink=1" TargetMode="External"/><Relationship Id="rId11" Type="http://schemas.openxmlformats.org/officeDocument/2006/relationships/hyperlink" Target="http://sk.wikipedia.org/wiki/Tepeln%C3%A1_energia" TargetMode="External"/><Relationship Id="rId5" Type="http://schemas.openxmlformats.org/officeDocument/2006/relationships/hyperlink" Target="http://sk.wikipedia.org/wiki/Mechanick%C3%BD_pohyb" TargetMode="External"/><Relationship Id="rId15" Type="http://schemas.openxmlformats.org/officeDocument/2006/relationships/hyperlink" Target="http://sk.wikipedia.org/w/index.php?title=%C5%BDehli%C4%8Dka&amp;action=edit&amp;redlink=1" TargetMode="External"/><Relationship Id="rId10" Type="http://schemas.openxmlformats.org/officeDocument/2006/relationships/hyperlink" Target="http://sk.wikipedia.org/wiki/Um%C3%BDva%C4%8Dka_riadu" TargetMode="External"/><Relationship Id="rId4" Type="http://schemas.openxmlformats.org/officeDocument/2006/relationships/hyperlink" Target="http://sk.wikipedia.org/wiki/%C5%BDiarivka" TargetMode="External"/><Relationship Id="rId9" Type="http://schemas.openxmlformats.org/officeDocument/2006/relationships/hyperlink" Target="http://sk.wikipedia.org/w/index.php?title=%C5%BDm%C3%BDka%C4%8Dka&amp;action=edit&amp;redlink=1" TargetMode="External"/><Relationship Id="rId14" Type="http://schemas.openxmlformats.org/officeDocument/2006/relationships/hyperlink" Target="http://sk.wikipedia.org/w/index.php?title=Kulma&amp;action=edit&amp;redlink=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dobremag.net/img/kuchyna_team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3714752"/>
            <a:ext cx="7772400" cy="1470025"/>
          </a:xfrm>
        </p:spPr>
        <p:txBody>
          <a:bodyPr/>
          <a:lstStyle/>
          <a:p>
            <a:r>
              <a:rPr lang="sk-SK" dirty="0" smtClean="0">
                <a:solidFill>
                  <a:schemeClr val="bg1"/>
                </a:solidFill>
                <a:latin typeface="Arial Black" pitchFamily="34" charset="0"/>
              </a:rPr>
              <a:t>Fyzika v kuchyni</a:t>
            </a:r>
            <a:endParaRPr lang="sk-SK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http://thebsreport.files.wordpress.com/2009/06/finished_chick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48472" cy="5715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>
                <a:solidFill>
                  <a:schemeClr val="bg1"/>
                </a:solidFill>
                <a:cs typeface="Times New Roman" charset="0"/>
              </a:rPr>
              <a:t>Prečo sa kurča </a:t>
            </a:r>
            <a:r>
              <a:rPr lang="sk-SK" b="1" dirty="0" smtClean="0">
                <a:cs typeface="Times New Roman" charset="0"/>
              </a:rPr>
              <a:t>najrýchlejšie</a:t>
            </a:r>
            <a:r>
              <a:rPr lang="sk-SK" b="1" dirty="0" smtClean="0">
                <a:solidFill>
                  <a:schemeClr val="bg1"/>
                </a:solidFill>
                <a:cs typeface="Times New Roman" charset="0"/>
              </a:rPr>
              <a:t> </a:t>
            </a:r>
            <a:r>
              <a:rPr lang="sk-SK" b="1" dirty="0" smtClean="0">
                <a:cs typeface="Times New Roman" charset="0"/>
              </a:rPr>
              <a:t>upečie na ražni?</a:t>
            </a:r>
            <a:endParaRPr lang="sk-SK" dirty="0" smtClean="0">
              <a:cs typeface="Times New Roman" charset="0"/>
            </a:endParaRPr>
          </a:p>
          <a:p>
            <a:r>
              <a:rPr lang="cs-CZ" dirty="0" err="1" smtClean="0">
                <a:solidFill>
                  <a:schemeClr val="bg1"/>
                </a:solidFill>
                <a:cs typeface="Times New Roman" charset="0"/>
              </a:rPr>
              <a:t>Pretože</a:t>
            </a:r>
            <a:r>
              <a:rPr lang="cs-CZ" dirty="0" smtClean="0">
                <a:solidFill>
                  <a:schemeClr val="bg1"/>
                </a:solidFill>
                <a:cs typeface="Times New Roman" charset="0"/>
              </a:rPr>
              <a:t> kov je lepší vodi</a:t>
            </a:r>
            <a:r>
              <a:rPr lang="cs-CZ" dirty="0" smtClean="0">
                <a:cs typeface="Times New Roman" charset="0"/>
              </a:rPr>
              <a:t>č</a:t>
            </a:r>
            <a:r>
              <a:rPr lang="cs-CZ" dirty="0" smtClean="0">
                <a:solidFill>
                  <a:schemeClr val="bg1"/>
                </a:solidFill>
                <a:cs typeface="Times New Roman" charset="0"/>
              </a:rPr>
              <a:t> </a:t>
            </a:r>
            <a:r>
              <a:rPr lang="cs-CZ" dirty="0" smtClean="0">
                <a:cs typeface="Times New Roman" charset="0"/>
              </a:rPr>
              <a:t>tepla než </a:t>
            </a:r>
            <a:r>
              <a:rPr lang="cs-CZ" dirty="0" err="1" smtClean="0">
                <a:cs typeface="Times New Roman" charset="0"/>
              </a:rPr>
              <a:t>mäso</a:t>
            </a:r>
            <a:r>
              <a:rPr lang="cs-CZ" dirty="0" smtClean="0">
                <a:cs typeface="Times New Roman" charset="0"/>
              </a:rPr>
              <a:t>. </a:t>
            </a:r>
            <a:r>
              <a:rPr lang="cs-CZ" dirty="0" err="1" smtClean="0">
                <a:cs typeface="Times New Roman" charset="0"/>
              </a:rPr>
              <a:t>Rúra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cs typeface="Times New Roman" charset="0"/>
              </a:rPr>
              <a:t>zohrieva</a:t>
            </a:r>
            <a:r>
              <a:rPr lang="cs-CZ" dirty="0" smtClean="0">
                <a:solidFill>
                  <a:schemeClr val="bg1"/>
                </a:solidFill>
                <a:cs typeface="Times New Roman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cs typeface="Times New Roman" charset="0"/>
              </a:rPr>
              <a:t>ražeň</a:t>
            </a:r>
            <a:r>
              <a:rPr lang="cs-CZ" dirty="0" smtClean="0">
                <a:solidFill>
                  <a:schemeClr val="bg1"/>
                </a:solidFill>
                <a:cs typeface="Times New Roman" charset="0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cs typeface="Times New Roman" charset="0"/>
              </a:rPr>
              <a:t>ktorý</a:t>
            </a:r>
            <a:r>
              <a:rPr lang="cs-CZ" dirty="0" smtClean="0">
                <a:solidFill>
                  <a:schemeClr val="bg1"/>
                </a:solidFill>
                <a:cs typeface="Times New Roman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cs typeface="Times New Roman" charset="0"/>
              </a:rPr>
              <a:t>veľ</a:t>
            </a:r>
            <a:r>
              <a:rPr lang="cs-CZ" dirty="0" err="1" smtClean="0">
                <a:cs typeface="Times New Roman" charset="0"/>
              </a:rPr>
              <a:t>mi</a:t>
            </a:r>
            <a:r>
              <a:rPr lang="cs-CZ" dirty="0" smtClean="0">
                <a:solidFill>
                  <a:schemeClr val="bg1"/>
                </a:solidFill>
                <a:cs typeface="Times New Roman" charset="0"/>
              </a:rPr>
              <a:t> </a:t>
            </a:r>
            <a:r>
              <a:rPr lang="cs-CZ" dirty="0" err="1" smtClean="0">
                <a:cs typeface="Times New Roman" charset="0"/>
              </a:rPr>
              <a:t>účinne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cs typeface="Times New Roman" charset="0"/>
              </a:rPr>
              <a:t>uvoľňuje</a:t>
            </a:r>
            <a:r>
              <a:rPr lang="cs-CZ" dirty="0" smtClean="0">
                <a:cs typeface="Times New Roman" charset="0"/>
              </a:rPr>
              <a:t> v </a:t>
            </a:r>
            <a:r>
              <a:rPr lang="cs-CZ" dirty="0" err="1" smtClean="0">
                <a:cs typeface="Times New Roman" charset="0"/>
              </a:rPr>
              <a:t>kurčati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cs typeface="Times New Roman" charset="0"/>
              </a:rPr>
              <a:t>kalórie</a:t>
            </a:r>
            <a:r>
              <a:rPr lang="cs-CZ" dirty="0" smtClean="0">
                <a:solidFill>
                  <a:schemeClr val="bg1"/>
                </a:solidFill>
                <a:cs typeface="Times New Roman" charset="0"/>
              </a:rPr>
              <a:t>, </a:t>
            </a:r>
            <a:r>
              <a:rPr lang="cs-CZ" dirty="0" err="1" smtClean="0">
                <a:solidFill>
                  <a:schemeClr val="bg1"/>
                </a:solidFill>
                <a:cs typeface="Times New Roman" charset="0"/>
              </a:rPr>
              <a:t>lebo</a:t>
            </a:r>
            <a:r>
              <a:rPr lang="cs-CZ" dirty="0" smtClean="0">
                <a:solidFill>
                  <a:schemeClr val="bg1"/>
                </a:solidFill>
                <a:cs typeface="Times New Roman" charset="0"/>
              </a:rPr>
              <a:t> je s ním v </a:t>
            </a:r>
            <a:r>
              <a:rPr lang="cs-CZ" dirty="0" err="1" smtClean="0">
                <a:cs typeface="Times New Roman" charset="0"/>
              </a:rPr>
              <a:t>priamom</a:t>
            </a:r>
            <a:r>
              <a:rPr lang="cs-CZ" dirty="0" smtClean="0">
                <a:cs typeface="Times New Roman" charset="0"/>
              </a:rPr>
              <a:t> kontakte. A </a:t>
            </a:r>
            <a:r>
              <a:rPr lang="cs-CZ" dirty="0" err="1" smtClean="0">
                <a:cs typeface="Times New Roman" charset="0"/>
              </a:rPr>
              <a:t>keďže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cs typeface="Times New Roman" charset="0"/>
              </a:rPr>
              <a:t>teplo naň </a:t>
            </a:r>
            <a:r>
              <a:rPr lang="cs-CZ" dirty="0" err="1" smtClean="0">
                <a:solidFill>
                  <a:schemeClr val="bg1"/>
                </a:solidFill>
                <a:cs typeface="Times New Roman" charset="0"/>
              </a:rPr>
              <a:t>pôsobí</a:t>
            </a:r>
            <a:r>
              <a:rPr lang="cs-CZ" dirty="0" smtClean="0">
                <a:solidFill>
                  <a:schemeClr val="bg1"/>
                </a:solidFill>
                <a:cs typeface="Times New Roman" charset="0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cs typeface="Times New Roman" charset="0"/>
              </a:rPr>
              <a:t>súčasn</a:t>
            </a:r>
            <a:r>
              <a:rPr lang="cs-CZ" dirty="0" err="1" smtClean="0">
                <a:cs typeface="Times New Roman" charset="0"/>
              </a:rPr>
              <a:t>e</a:t>
            </a:r>
            <a:r>
              <a:rPr lang="cs-CZ" dirty="0" smtClean="0">
                <a:solidFill>
                  <a:schemeClr val="bg1"/>
                </a:solidFill>
                <a:cs typeface="Times New Roman" charset="0"/>
              </a:rPr>
              <a:t> </a:t>
            </a:r>
            <a:r>
              <a:rPr lang="cs-CZ" dirty="0" smtClean="0">
                <a:cs typeface="Times New Roman" charset="0"/>
              </a:rPr>
              <a:t>zvonku i </a:t>
            </a:r>
            <a:r>
              <a:rPr lang="cs-CZ" dirty="0" err="1" smtClean="0">
                <a:cs typeface="Times New Roman" charset="0"/>
              </a:rPr>
              <a:t>zvnútra</a:t>
            </a:r>
            <a:r>
              <a:rPr lang="cs-CZ" dirty="0" smtClean="0">
                <a:cs typeface="Times New Roman" charset="0"/>
              </a:rPr>
              <a:t>, </a:t>
            </a:r>
            <a:r>
              <a:rPr lang="cs-CZ" dirty="0" err="1" smtClean="0">
                <a:cs typeface="Times New Roman" charset="0"/>
              </a:rPr>
              <a:t>upečie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cs typeface="Times New Roman" charset="0"/>
              </a:rPr>
              <a:t>sa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cs typeface="Times New Roman" charset="0"/>
              </a:rPr>
              <a:t>prakticky </a:t>
            </a:r>
            <a:r>
              <a:rPr lang="cs-CZ" dirty="0" err="1" smtClean="0">
                <a:solidFill>
                  <a:schemeClr val="bg1"/>
                </a:solidFill>
                <a:cs typeface="Times New Roman" charset="0"/>
              </a:rPr>
              <a:t>najrýchlejšie</a:t>
            </a:r>
            <a:r>
              <a:rPr lang="cs-CZ" dirty="0" smtClean="0">
                <a:solidFill>
                  <a:schemeClr val="bg1"/>
                </a:solidFill>
                <a:cs typeface="Times New Roman" charset="0"/>
              </a:rPr>
              <a:t>.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</a:p>
          <a:p>
            <a:endParaRPr lang="sk-SK" dirty="0"/>
          </a:p>
        </p:txBody>
      </p:sp>
      <p:pic>
        <p:nvPicPr>
          <p:cNvPr id="34818" name="Picture 2" descr="http://marcoda.files.wordpress.com/2009/10/chicken-sandwi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4500" y="3895724"/>
            <a:ext cx="3619500" cy="2962276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http://www.vodny-filter.szm.com/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771775" cy="4762500"/>
          </a:xfrm>
          <a:prstGeom prst="rect">
            <a:avLst/>
          </a:prstGeom>
          <a:noFill/>
        </p:spPr>
      </p:pic>
      <p:pic>
        <p:nvPicPr>
          <p:cNvPr id="33794" name="Picture 2" descr="http://img.cas.sk/img/4/article/398213_voda-vodovod-kohutik-crop-cr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83458">
            <a:off x="4572000" y="4171949"/>
            <a:ext cx="4572000" cy="2686051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i="1" dirty="0" smtClean="0">
                <a:cs typeface="Times New Roman" charset="0"/>
              </a:rPr>
              <a:t>Prečo sa prúd vody zužuje?</a:t>
            </a:r>
          </a:p>
          <a:p>
            <a:r>
              <a:rPr lang="cs-CZ" b="1" dirty="0" smtClean="0">
                <a:cs typeface="Times New Roman" charset="0"/>
              </a:rPr>
              <a:t>Tento </a:t>
            </a:r>
            <a:r>
              <a:rPr lang="cs-CZ" b="1" dirty="0" err="1" smtClean="0">
                <a:cs typeface="Times New Roman" charset="0"/>
              </a:rPr>
              <a:t>jav</a:t>
            </a:r>
            <a:r>
              <a:rPr lang="cs-CZ" b="1" dirty="0" smtClean="0">
                <a:cs typeface="Times New Roman" charset="0"/>
              </a:rPr>
              <a:t> možno </a:t>
            </a:r>
            <a:r>
              <a:rPr lang="cs-CZ" b="1" dirty="0" err="1" smtClean="0">
                <a:cs typeface="Times New Roman" charset="0"/>
              </a:rPr>
              <a:t>pripísať</a:t>
            </a:r>
            <a:r>
              <a:rPr lang="cs-CZ" b="1" dirty="0" smtClean="0">
                <a:cs typeface="Times New Roman" charset="0"/>
              </a:rPr>
              <a:t> na vrub </a:t>
            </a:r>
            <a:r>
              <a:rPr lang="cs-CZ" b="1" dirty="0" err="1" smtClean="0">
                <a:cs typeface="Times New Roman" charset="0"/>
              </a:rPr>
              <a:t>gravitačnej</a:t>
            </a:r>
            <a:r>
              <a:rPr lang="cs-CZ" b="1" dirty="0" smtClean="0">
                <a:cs typeface="Times New Roman" charset="0"/>
              </a:rPr>
              <a:t> sile. </a:t>
            </a:r>
            <a:r>
              <a:rPr lang="cs-CZ" b="1" dirty="0" err="1" smtClean="0">
                <a:cs typeface="Times New Roman" charset="0"/>
              </a:rPr>
              <a:t>Keď</a:t>
            </a:r>
            <a:r>
              <a:rPr lang="cs-CZ" b="1" dirty="0" smtClean="0">
                <a:cs typeface="Times New Roman" charset="0"/>
              </a:rPr>
              <a:t> </a:t>
            </a:r>
            <a:r>
              <a:rPr lang="cs-CZ" b="1" dirty="0" err="1" smtClean="0">
                <a:cs typeface="Times New Roman" charset="0"/>
              </a:rPr>
              <a:t>vyteká</a:t>
            </a:r>
            <a:r>
              <a:rPr lang="cs-CZ" b="1" dirty="0" smtClean="0">
                <a:cs typeface="Times New Roman" charset="0"/>
              </a:rPr>
              <a:t> voda z vodovodu, povrchový tlak udržuje na jej </a:t>
            </a:r>
            <a:r>
              <a:rPr lang="cs-CZ" b="1" dirty="0" err="1" smtClean="0">
                <a:cs typeface="Times New Roman" charset="0"/>
              </a:rPr>
              <a:t>pramienku</a:t>
            </a:r>
            <a:r>
              <a:rPr lang="cs-CZ" b="1" dirty="0" smtClean="0">
                <a:cs typeface="Times New Roman" charset="0"/>
              </a:rPr>
              <a:t> </a:t>
            </a:r>
            <a:r>
              <a:rPr lang="cs-CZ" b="1" dirty="0" err="1" smtClean="0">
                <a:cs typeface="Times New Roman" charset="0"/>
              </a:rPr>
              <a:t>niekoľkocentimetrový</a:t>
            </a:r>
            <a:r>
              <a:rPr lang="cs-CZ" b="1" dirty="0" smtClean="0">
                <a:cs typeface="Times New Roman" charset="0"/>
              </a:rPr>
              <a:t> </a:t>
            </a:r>
            <a:r>
              <a:rPr lang="cs-CZ" b="1" dirty="0" err="1" smtClean="0">
                <a:cs typeface="Times New Roman" charset="0"/>
              </a:rPr>
              <a:t>priemer</a:t>
            </a:r>
            <a:r>
              <a:rPr lang="cs-CZ" b="1" dirty="0" smtClean="0">
                <a:cs typeface="Times New Roman" charset="0"/>
              </a:rPr>
              <a:t>. </a:t>
            </a:r>
            <a:r>
              <a:rPr lang="cs-CZ" b="1" dirty="0" err="1" smtClean="0">
                <a:cs typeface="Times New Roman" charset="0"/>
              </a:rPr>
              <a:t>Ibaže</a:t>
            </a:r>
            <a:r>
              <a:rPr lang="cs-CZ" b="1" dirty="0" smtClean="0">
                <a:cs typeface="Times New Roman" charset="0"/>
              </a:rPr>
              <a:t> voda, </a:t>
            </a:r>
            <a:r>
              <a:rPr lang="cs-CZ" b="1" dirty="0" err="1" smtClean="0">
                <a:cs typeface="Times New Roman" charset="0"/>
              </a:rPr>
              <a:t>ako</a:t>
            </a:r>
            <a:r>
              <a:rPr lang="cs-CZ" b="1" dirty="0" smtClean="0">
                <a:cs typeface="Times New Roman" charset="0"/>
              </a:rPr>
              <a:t> </a:t>
            </a:r>
            <a:r>
              <a:rPr lang="cs-CZ" b="1" dirty="0" err="1" smtClean="0">
                <a:cs typeface="Times New Roman" charset="0"/>
              </a:rPr>
              <a:t>všetky</a:t>
            </a:r>
            <a:r>
              <a:rPr lang="cs-CZ" b="1" dirty="0" smtClean="0">
                <a:cs typeface="Times New Roman" charset="0"/>
              </a:rPr>
              <a:t> </a:t>
            </a:r>
            <a:r>
              <a:rPr lang="cs-CZ" b="1" dirty="0" err="1" smtClean="0">
                <a:cs typeface="Times New Roman" charset="0"/>
              </a:rPr>
              <a:t>padajúce</a:t>
            </a:r>
            <a:r>
              <a:rPr lang="cs-CZ" b="1" dirty="0" smtClean="0">
                <a:cs typeface="Times New Roman" charset="0"/>
              </a:rPr>
              <a:t> </a:t>
            </a:r>
            <a:r>
              <a:rPr lang="cs-CZ" b="1" dirty="0" err="1" smtClean="0">
                <a:cs typeface="Times New Roman" charset="0"/>
              </a:rPr>
              <a:t>telesá</a:t>
            </a:r>
            <a:r>
              <a:rPr lang="cs-CZ" b="1" dirty="0" smtClean="0">
                <a:cs typeface="Times New Roman" charset="0"/>
              </a:rPr>
              <a:t>, zvyšuje každou sekundou </a:t>
            </a:r>
            <a:r>
              <a:rPr lang="cs-CZ" b="1" dirty="0" err="1" smtClean="0">
                <a:cs typeface="Times New Roman" charset="0"/>
              </a:rPr>
              <a:t>rýchlosť</a:t>
            </a:r>
            <a:r>
              <a:rPr lang="cs-CZ" b="1" dirty="0" smtClean="0">
                <a:cs typeface="Times New Roman" charset="0"/>
              </a:rPr>
              <a:t> o 9,81 m/s , </a:t>
            </a:r>
            <a:r>
              <a:rPr lang="cs-CZ" b="1" dirty="0" err="1" smtClean="0">
                <a:cs typeface="Times New Roman" charset="0"/>
              </a:rPr>
              <a:t>ktorá</a:t>
            </a:r>
            <a:r>
              <a:rPr lang="cs-CZ" b="1" dirty="0" smtClean="0">
                <a:cs typeface="Times New Roman" charset="0"/>
              </a:rPr>
              <a:t> </a:t>
            </a:r>
            <a:r>
              <a:rPr lang="cs-CZ" b="1" dirty="0" err="1" smtClean="0">
                <a:cs typeface="Times New Roman" charset="0"/>
              </a:rPr>
              <a:t>pôsobí</a:t>
            </a:r>
            <a:r>
              <a:rPr lang="cs-CZ" b="1" dirty="0" smtClean="0">
                <a:cs typeface="Times New Roman" charset="0"/>
              </a:rPr>
              <a:t> na jej tlak </a:t>
            </a:r>
            <a:r>
              <a:rPr lang="cs-CZ" b="1" dirty="0" err="1" smtClean="0">
                <a:cs typeface="Times New Roman" charset="0"/>
              </a:rPr>
              <a:t>ako</a:t>
            </a:r>
            <a:r>
              <a:rPr lang="cs-CZ" b="1" dirty="0" smtClean="0">
                <a:cs typeface="Times New Roman" charset="0"/>
              </a:rPr>
              <a:t> pohon.</a:t>
            </a:r>
            <a:r>
              <a:rPr lang="cs-CZ" b="1" dirty="0" smtClean="0"/>
              <a:t> 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www.thedailygreen.com/cm/thedailygreen/images/honey-bread-recipe-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7128792" cy="648072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cs typeface="Times New Roman" charset="0"/>
              </a:rPr>
              <a:t>Prečo sa tečúci med zvíja?</a:t>
            </a:r>
            <a:endParaRPr lang="sk-SK" dirty="0" smtClean="0">
              <a:cs typeface="Times New Roman" charset="0"/>
            </a:endParaRPr>
          </a:p>
          <a:p>
            <a:r>
              <a:rPr lang="cs-CZ" dirty="0" smtClean="0">
                <a:cs typeface="Times New Roman" charset="0"/>
              </a:rPr>
              <a:t>Med </a:t>
            </a:r>
            <a:r>
              <a:rPr lang="cs-CZ" dirty="0" err="1" smtClean="0">
                <a:cs typeface="Times New Roman" charset="0"/>
              </a:rPr>
              <a:t>sa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cs typeface="Times New Roman" charset="0"/>
              </a:rPr>
              <a:t>skrúca</a:t>
            </a:r>
            <a:r>
              <a:rPr lang="cs-CZ" dirty="0" smtClean="0">
                <a:cs typeface="Times New Roman" charset="0"/>
              </a:rPr>
              <a:t>, </a:t>
            </a:r>
            <a:r>
              <a:rPr lang="cs-CZ" dirty="0" err="1" smtClean="0">
                <a:cs typeface="Times New Roman" charset="0"/>
              </a:rPr>
              <a:t>lebo</a:t>
            </a:r>
            <a:r>
              <a:rPr lang="cs-CZ" dirty="0" smtClean="0">
                <a:cs typeface="Times New Roman" charset="0"/>
              </a:rPr>
              <a:t> je lepkavý. </a:t>
            </a:r>
            <a:r>
              <a:rPr lang="cs-CZ" dirty="0" err="1" smtClean="0">
                <a:cs typeface="Times New Roman" charset="0"/>
              </a:rPr>
              <a:t>Spočiatku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cs typeface="Times New Roman" charset="0"/>
              </a:rPr>
              <a:t>tečie</a:t>
            </a:r>
            <a:r>
              <a:rPr lang="cs-CZ" dirty="0" smtClean="0">
                <a:cs typeface="Times New Roman" charset="0"/>
              </a:rPr>
              <a:t> rovno, ale stačí nepatrný pohyb rukou, v </a:t>
            </a:r>
            <a:r>
              <a:rPr lang="cs-CZ" dirty="0" err="1" smtClean="0">
                <a:cs typeface="Times New Roman" charset="0"/>
              </a:rPr>
              <a:t>ktorej</a:t>
            </a:r>
            <a:r>
              <a:rPr lang="cs-CZ" dirty="0" smtClean="0">
                <a:cs typeface="Times New Roman" charset="0"/>
              </a:rPr>
              <a:t> držíme pohár, aby </a:t>
            </a:r>
            <a:r>
              <a:rPr lang="cs-CZ" dirty="0" err="1" smtClean="0">
                <a:cs typeface="Times New Roman" charset="0"/>
              </a:rPr>
              <a:t>sa</a:t>
            </a:r>
            <a:r>
              <a:rPr lang="cs-CZ" dirty="0" smtClean="0">
                <a:cs typeface="Times New Roman" charset="0"/>
              </a:rPr>
              <a:t> dráha vychýlila </a:t>
            </a:r>
            <a:r>
              <a:rPr lang="cs-CZ" dirty="0" err="1" smtClean="0">
                <a:cs typeface="Times New Roman" charset="0"/>
              </a:rPr>
              <a:t>nabok</a:t>
            </a:r>
            <a:r>
              <a:rPr lang="cs-CZ" dirty="0" smtClean="0">
                <a:cs typeface="Times New Roman" charset="0"/>
              </a:rPr>
              <a:t>. V tom okamihu </a:t>
            </a:r>
            <a:r>
              <a:rPr lang="cs-CZ" dirty="0" err="1" smtClean="0">
                <a:cs typeface="Times New Roman" charset="0"/>
              </a:rPr>
              <a:t>prevládne</a:t>
            </a:r>
            <a:r>
              <a:rPr lang="cs-CZ" dirty="0" smtClean="0">
                <a:cs typeface="Times New Roman" charset="0"/>
              </a:rPr>
              <a:t> viskozita, </a:t>
            </a:r>
            <a:r>
              <a:rPr lang="cs-CZ" dirty="0" err="1" smtClean="0">
                <a:cs typeface="Times New Roman" charset="0"/>
              </a:rPr>
              <a:t>ktorá</a:t>
            </a:r>
            <a:r>
              <a:rPr lang="cs-CZ" dirty="0" smtClean="0">
                <a:cs typeface="Times New Roman" charset="0"/>
              </a:rPr>
              <a:t> zabraňuje molekulám v pohybe, a med </a:t>
            </a:r>
            <a:r>
              <a:rPr lang="cs-CZ" dirty="0" err="1" smtClean="0">
                <a:cs typeface="Times New Roman" charset="0"/>
              </a:rPr>
              <a:t>sa</a:t>
            </a:r>
            <a:r>
              <a:rPr lang="cs-CZ" dirty="0" smtClean="0">
                <a:cs typeface="Times New Roman" charset="0"/>
              </a:rPr>
              <a:t> začne </a:t>
            </a:r>
            <a:r>
              <a:rPr lang="cs-CZ" dirty="0" err="1" smtClean="0">
                <a:cs typeface="Times New Roman" charset="0"/>
              </a:rPr>
              <a:t>zvŕtať</a:t>
            </a:r>
            <a:r>
              <a:rPr lang="cs-CZ" dirty="0" smtClean="0">
                <a:cs typeface="Times New Roman" charset="0"/>
              </a:rPr>
              <a:t>. Dopadá šikmo z výšky a robí </a:t>
            </a:r>
            <a:r>
              <a:rPr lang="cs-CZ" dirty="0" err="1" smtClean="0">
                <a:cs typeface="Times New Roman" charset="0"/>
              </a:rPr>
              <a:t>kľučky</a:t>
            </a:r>
            <a:r>
              <a:rPr lang="cs-CZ" dirty="0" smtClean="0">
                <a:cs typeface="Times New Roman" charset="0"/>
              </a:rPr>
              <a:t>.</a:t>
            </a:r>
            <a:r>
              <a:rPr lang="cs-CZ" dirty="0" smtClean="0"/>
              <a:t> 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becpak.pl/images/Stretch%20przezr%2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429000"/>
            <a:ext cx="4267200" cy="3200401"/>
          </a:xfrm>
          <a:prstGeom prst="rect">
            <a:avLst/>
          </a:prstGeom>
          <a:noFill/>
          <a:effectLst>
            <a:softEdge rad="127000"/>
          </a:effectLst>
          <a:scene3d>
            <a:camera prst="perspectiveHeroicExtremeLeftFacing"/>
            <a:lightRig rig="threePt" dir="t"/>
          </a:scene3d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err="1" smtClean="0">
                <a:cs typeface="Times New Roman" charset="0"/>
              </a:rPr>
              <a:t>Prečo</a:t>
            </a:r>
            <a:r>
              <a:rPr lang="cs-CZ" b="1" dirty="0" smtClean="0">
                <a:cs typeface="Times New Roman" charset="0"/>
              </a:rPr>
              <a:t> </a:t>
            </a:r>
            <a:r>
              <a:rPr lang="cs-CZ" b="1" dirty="0" err="1" smtClean="0">
                <a:cs typeface="Times New Roman" charset="0"/>
              </a:rPr>
              <a:t>sa</a:t>
            </a:r>
            <a:r>
              <a:rPr lang="cs-CZ" b="1" dirty="0" smtClean="0">
                <a:cs typeface="Times New Roman" charset="0"/>
              </a:rPr>
              <a:t> </a:t>
            </a:r>
            <a:r>
              <a:rPr lang="cs-CZ" b="1" dirty="0" err="1" smtClean="0">
                <a:cs typeface="Times New Roman" charset="0"/>
              </a:rPr>
              <a:t>priesvitná</a:t>
            </a:r>
            <a:r>
              <a:rPr lang="cs-CZ" b="1" dirty="0" smtClean="0">
                <a:cs typeface="Times New Roman" charset="0"/>
              </a:rPr>
              <a:t> </a:t>
            </a:r>
            <a:r>
              <a:rPr lang="cs-CZ" b="1" dirty="0" err="1" smtClean="0">
                <a:cs typeface="Times New Roman" charset="0"/>
              </a:rPr>
              <a:t>fólia</a:t>
            </a:r>
            <a:r>
              <a:rPr lang="cs-CZ" b="1" dirty="0" smtClean="0">
                <a:cs typeface="Times New Roman" charset="0"/>
              </a:rPr>
              <a:t> tak vytrvalo lepí?</a:t>
            </a:r>
            <a:r>
              <a:rPr lang="cs-CZ" dirty="0" smtClean="0"/>
              <a:t> </a:t>
            </a:r>
            <a:endParaRPr lang="sk-SK" dirty="0" smtClean="0"/>
          </a:p>
          <a:p>
            <a:pPr>
              <a:lnSpc>
                <a:spcPct val="90000"/>
              </a:lnSpc>
            </a:pPr>
            <a:r>
              <a:rPr lang="cs-CZ" dirty="0" smtClean="0">
                <a:cs typeface="Times New Roman" charset="0"/>
              </a:rPr>
              <a:t>V </a:t>
            </a:r>
            <a:r>
              <a:rPr lang="cs-CZ" dirty="0" err="1" smtClean="0">
                <a:cs typeface="Times New Roman" charset="0"/>
              </a:rPr>
              <a:t>danom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cs typeface="Times New Roman" charset="0"/>
              </a:rPr>
              <a:t>prípade</a:t>
            </a:r>
            <a:r>
              <a:rPr lang="cs-CZ" dirty="0" smtClean="0">
                <a:cs typeface="Times New Roman" charset="0"/>
              </a:rPr>
              <a:t> do hry vstupuje statická </a:t>
            </a:r>
            <a:r>
              <a:rPr lang="cs-CZ" dirty="0" err="1" smtClean="0">
                <a:cs typeface="Times New Roman" charset="0"/>
              </a:rPr>
              <a:t>elektrina</a:t>
            </a:r>
            <a:r>
              <a:rPr lang="cs-CZ" dirty="0" smtClean="0">
                <a:cs typeface="Times New Roman" charset="0"/>
              </a:rPr>
              <a:t>. Plastová </a:t>
            </a:r>
            <a:r>
              <a:rPr lang="cs-CZ" dirty="0" err="1" smtClean="0">
                <a:cs typeface="Times New Roman" charset="0"/>
              </a:rPr>
              <a:t>fólia</a:t>
            </a:r>
            <a:r>
              <a:rPr lang="cs-CZ" dirty="0" smtClean="0">
                <a:cs typeface="Times New Roman" charset="0"/>
              </a:rPr>
              <a:t> je </a:t>
            </a:r>
            <a:r>
              <a:rPr lang="cs-CZ" dirty="0" err="1" smtClean="0">
                <a:cs typeface="Times New Roman" charset="0"/>
              </a:rPr>
              <a:t>vlastne</a:t>
            </a:r>
            <a:r>
              <a:rPr lang="cs-CZ" dirty="0" smtClean="0">
                <a:cs typeface="Times New Roman" charset="0"/>
              </a:rPr>
              <a:t> izolant, </a:t>
            </a:r>
            <a:r>
              <a:rPr lang="cs-CZ" dirty="0" err="1" smtClean="0">
                <a:cs typeface="Times New Roman" charset="0"/>
              </a:rPr>
              <a:t>ktorý</a:t>
            </a:r>
            <a:r>
              <a:rPr lang="cs-CZ" dirty="0" smtClean="0">
                <a:cs typeface="Times New Roman" charset="0"/>
              </a:rPr>
              <a:t> zabraňuje elektrickým </a:t>
            </a:r>
            <a:r>
              <a:rPr lang="cs-CZ" dirty="0" err="1" smtClean="0">
                <a:cs typeface="Times New Roman" charset="0"/>
              </a:rPr>
              <a:t>nábojom</a:t>
            </a:r>
            <a:r>
              <a:rPr lang="cs-CZ" dirty="0" smtClean="0">
                <a:cs typeface="Times New Roman" charset="0"/>
              </a:rPr>
              <a:t> v pohybe. A </a:t>
            </a:r>
            <a:r>
              <a:rPr lang="cs-CZ" dirty="0" err="1" smtClean="0">
                <a:cs typeface="Times New Roman" charset="0"/>
              </a:rPr>
              <a:t>keďže</a:t>
            </a:r>
            <a:r>
              <a:rPr lang="cs-CZ" dirty="0" smtClean="0">
                <a:cs typeface="Times New Roman" charset="0"/>
              </a:rPr>
              <a:t> je </a:t>
            </a:r>
            <a:r>
              <a:rPr lang="cs-CZ" dirty="0" err="1" smtClean="0">
                <a:cs typeface="Times New Roman" charset="0"/>
              </a:rPr>
              <a:t>tenučká</a:t>
            </a:r>
            <a:r>
              <a:rPr lang="cs-CZ" dirty="0" smtClean="0">
                <a:cs typeface="Times New Roman" charset="0"/>
              </a:rPr>
              <a:t>, </a:t>
            </a:r>
            <a:r>
              <a:rPr lang="cs-CZ" dirty="0" err="1" smtClean="0">
                <a:cs typeface="Times New Roman" charset="0"/>
              </a:rPr>
              <a:t>ľahko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cs typeface="Times New Roman" charset="0"/>
              </a:rPr>
              <a:t>priľne</a:t>
            </a:r>
            <a:r>
              <a:rPr lang="cs-CZ" dirty="0" smtClean="0">
                <a:cs typeface="Times New Roman" charset="0"/>
              </a:rPr>
              <a:t> na nádobu aj toho </a:t>
            </a:r>
            <a:r>
              <a:rPr lang="cs-CZ" dirty="0" err="1" smtClean="0">
                <a:cs typeface="Times New Roman" charset="0"/>
              </a:rPr>
              <a:t>najzložitejšieho</a:t>
            </a:r>
            <a:r>
              <a:rPr lang="cs-CZ" dirty="0" smtClean="0">
                <a:cs typeface="Times New Roman" charset="0"/>
              </a:rPr>
              <a:t> tvaru, </a:t>
            </a:r>
            <a:r>
              <a:rPr lang="cs-CZ" dirty="0" err="1" smtClean="0">
                <a:cs typeface="Times New Roman" charset="0"/>
              </a:rPr>
              <a:t>čo</a:t>
            </a:r>
            <a:r>
              <a:rPr lang="cs-CZ" dirty="0" smtClean="0">
                <a:cs typeface="Times New Roman" charset="0"/>
              </a:rPr>
              <a:t> len umocňuje kontakt s jej </a:t>
            </a:r>
            <a:r>
              <a:rPr lang="cs-CZ" dirty="0" err="1" smtClean="0">
                <a:cs typeface="Times New Roman" charset="0"/>
              </a:rPr>
              <a:t>povrchom</a:t>
            </a:r>
            <a:r>
              <a:rPr lang="cs-CZ" dirty="0" smtClean="0">
                <a:cs typeface="Times New Roman" charset="0"/>
              </a:rPr>
              <a:t>. Elektrické náboje </a:t>
            </a:r>
            <a:r>
              <a:rPr lang="cs-CZ" dirty="0" err="1" smtClean="0">
                <a:cs typeface="Times New Roman" charset="0"/>
              </a:rPr>
              <a:t>reagujú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cs typeface="Times New Roman" charset="0"/>
              </a:rPr>
              <a:t>ako</a:t>
            </a:r>
            <a:r>
              <a:rPr lang="cs-CZ" dirty="0" smtClean="0">
                <a:cs typeface="Times New Roman" charset="0"/>
              </a:rPr>
              <a:t> mnoho malých </a:t>
            </a:r>
            <a:r>
              <a:rPr lang="cs-CZ" dirty="0" err="1" smtClean="0">
                <a:cs typeface="Times New Roman" charset="0"/>
              </a:rPr>
              <a:t>magnetov</a:t>
            </a:r>
            <a:r>
              <a:rPr lang="cs-CZ" dirty="0" smtClean="0">
                <a:cs typeface="Times New Roman" charset="0"/>
              </a:rPr>
              <a:t> na </a:t>
            </a:r>
            <a:r>
              <a:rPr lang="cs-CZ" dirty="0" err="1" smtClean="0">
                <a:cs typeface="Times New Roman" charset="0"/>
              </a:rPr>
              <a:t>pálenú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cs typeface="Times New Roman" charset="0"/>
              </a:rPr>
              <a:t>hlinu</a:t>
            </a:r>
            <a:r>
              <a:rPr lang="cs-CZ" dirty="0" smtClean="0">
                <a:cs typeface="Times New Roman" charset="0"/>
              </a:rPr>
              <a:t> a sklo. Vlhká </a:t>
            </a:r>
            <a:r>
              <a:rPr lang="cs-CZ" dirty="0" err="1" smtClean="0">
                <a:cs typeface="Times New Roman" charset="0"/>
              </a:rPr>
              <a:t>fólia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cs typeface="Times New Roman" charset="0"/>
              </a:rPr>
              <a:t>prilieha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cs typeface="Times New Roman" charset="0"/>
              </a:rPr>
              <a:t>slabšie</a:t>
            </a:r>
            <a:r>
              <a:rPr lang="cs-CZ" dirty="0" smtClean="0">
                <a:cs typeface="Times New Roman" charset="0"/>
              </a:rPr>
              <a:t>, </a:t>
            </a:r>
            <a:r>
              <a:rPr lang="cs-CZ" dirty="0" err="1" smtClean="0">
                <a:cs typeface="Times New Roman" charset="0"/>
              </a:rPr>
              <a:t>lebo</a:t>
            </a:r>
            <a:r>
              <a:rPr lang="cs-CZ" dirty="0" smtClean="0">
                <a:cs typeface="Times New Roman" charset="0"/>
              </a:rPr>
              <a:t> náboje </a:t>
            </a:r>
            <a:r>
              <a:rPr lang="cs-CZ" dirty="0" err="1" smtClean="0">
                <a:cs typeface="Times New Roman" charset="0"/>
              </a:rPr>
              <a:t>sa</a:t>
            </a:r>
            <a:r>
              <a:rPr lang="cs-CZ" dirty="0" smtClean="0">
                <a:cs typeface="Times New Roman" charset="0"/>
              </a:rPr>
              <a:t> rozhýbu.</a:t>
            </a:r>
            <a:r>
              <a:rPr lang="cs-CZ" dirty="0" smtClean="0"/>
              <a:t> 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dekoracie.sk/shop/images/11137_invelk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492896"/>
            <a:ext cx="5334000" cy="4000501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softEdge rad="127000"/>
          </a:effec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b="1" dirty="0" smtClean="0">
                <a:cs typeface="Times New Roman" charset="0"/>
              </a:rPr>
              <a:t>Prečo čaj steká po hrdle čajníka?</a:t>
            </a:r>
            <a:endParaRPr lang="cs-CZ" sz="2400" dirty="0" smtClean="0">
              <a:cs typeface="Times New Roman" charset="0"/>
            </a:endParaRPr>
          </a:p>
          <a:p>
            <a:r>
              <a:rPr lang="cs-CZ" sz="2400" dirty="0" smtClean="0">
                <a:cs typeface="Times New Roman" charset="0"/>
              </a:rPr>
              <a:t>Tento </a:t>
            </a:r>
            <a:r>
              <a:rPr lang="cs-CZ" sz="2400" dirty="0" err="1" smtClean="0">
                <a:cs typeface="Times New Roman" charset="0"/>
              </a:rPr>
              <a:t>jav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spôsobujú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rýchlostné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rozdiely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medzi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vnútornými</a:t>
            </a:r>
            <a:r>
              <a:rPr lang="cs-CZ" sz="2400" dirty="0" smtClean="0">
                <a:cs typeface="Times New Roman" charset="0"/>
              </a:rPr>
              <a:t> a </a:t>
            </a:r>
            <a:r>
              <a:rPr lang="cs-CZ" sz="2400" dirty="0" err="1" smtClean="0">
                <a:cs typeface="Times New Roman" charset="0"/>
              </a:rPr>
              <a:t>vonkajšími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okrajmi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čajníka</a:t>
            </a:r>
            <a:r>
              <a:rPr lang="cs-CZ" sz="2400" dirty="0" smtClean="0">
                <a:cs typeface="Times New Roman" charset="0"/>
              </a:rPr>
              <a:t>. V </a:t>
            </a:r>
            <a:r>
              <a:rPr lang="cs-CZ" sz="2400" dirty="0" err="1" smtClean="0">
                <a:cs typeface="Times New Roman" charset="0"/>
              </a:rPr>
              <a:t>kanvici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sa</a:t>
            </a:r>
            <a:r>
              <a:rPr lang="cs-CZ" sz="2400" dirty="0" smtClean="0">
                <a:cs typeface="Times New Roman" charset="0"/>
              </a:rPr>
              <a:t> čaj pohybuje </a:t>
            </a:r>
            <a:r>
              <a:rPr lang="cs-CZ" sz="2400" dirty="0" err="1" smtClean="0">
                <a:cs typeface="Times New Roman" charset="0"/>
              </a:rPr>
              <a:t>väčšou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rýchlosťou</a:t>
            </a:r>
            <a:r>
              <a:rPr lang="cs-CZ" sz="2400" dirty="0" smtClean="0">
                <a:cs typeface="Times New Roman" charset="0"/>
              </a:rPr>
              <a:t> než na vzduchu. Tento </a:t>
            </a:r>
            <a:r>
              <a:rPr lang="cs-CZ" sz="2400" dirty="0" err="1" smtClean="0">
                <a:cs typeface="Times New Roman" charset="0"/>
              </a:rPr>
              <a:t>rozdiel</a:t>
            </a:r>
            <a:r>
              <a:rPr lang="cs-CZ" sz="2400" dirty="0" smtClean="0">
                <a:cs typeface="Times New Roman" charset="0"/>
              </a:rPr>
              <a:t> zároveň </a:t>
            </a:r>
            <a:r>
              <a:rPr lang="cs-CZ" sz="2400" dirty="0" err="1" smtClean="0">
                <a:cs typeface="Times New Roman" charset="0"/>
              </a:rPr>
              <a:t>zapríčiňuje</a:t>
            </a:r>
            <a:r>
              <a:rPr lang="cs-CZ" sz="2400" dirty="0" smtClean="0">
                <a:cs typeface="Times New Roman" charset="0"/>
              </a:rPr>
              <a:t> pokles tlaku </a:t>
            </a:r>
            <a:r>
              <a:rPr lang="cs-CZ" sz="2400" dirty="0" err="1" smtClean="0">
                <a:cs typeface="Times New Roman" charset="0"/>
              </a:rPr>
              <a:t>medzi</a:t>
            </a:r>
            <a:r>
              <a:rPr lang="cs-CZ" sz="2400" dirty="0" smtClean="0">
                <a:cs typeface="Times New Roman" charset="0"/>
              </a:rPr>
              <a:t> tekutinou a porcelánovou nádobou. A </a:t>
            </a:r>
            <a:r>
              <a:rPr lang="cs-CZ" sz="2400" dirty="0" err="1" smtClean="0">
                <a:cs typeface="Times New Roman" charset="0"/>
              </a:rPr>
              <a:t>keďže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atmosferický</a:t>
            </a:r>
            <a:r>
              <a:rPr lang="cs-CZ" sz="2400" dirty="0" smtClean="0">
                <a:cs typeface="Times New Roman" charset="0"/>
              </a:rPr>
              <a:t> tlak </a:t>
            </a:r>
            <a:r>
              <a:rPr lang="cs-CZ" sz="2400" dirty="0" err="1" smtClean="0">
                <a:cs typeface="Times New Roman" charset="0"/>
              </a:rPr>
              <a:t>ostáva</a:t>
            </a:r>
            <a:r>
              <a:rPr lang="cs-CZ" sz="2400" dirty="0" smtClean="0">
                <a:cs typeface="Times New Roman" charset="0"/>
              </a:rPr>
              <a:t> na </a:t>
            </a:r>
            <a:r>
              <a:rPr lang="cs-CZ" sz="2400" dirty="0" err="1" smtClean="0">
                <a:cs typeface="Times New Roman" charset="0"/>
              </a:rPr>
              <a:t>druhej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strane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konštantný</a:t>
            </a:r>
            <a:r>
              <a:rPr lang="cs-CZ" sz="2400" dirty="0" smtClean="0">
                <a:cs typeface="Times New Roman" charset="0"/>
              </a:rPr>
              <a:t>, </a:t>
            </a:r>
            <a:r>
              <a:rPr lang="cs-CZ" sz="2400" dirty="0" err="1" smtClean="0">
                <a:cs typeface="Times New Roman" charset="0"/>
              </a:rPr>
              <a:t>pramienok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čaju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sa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zákonite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prisaje</a:t>
            </a:r>
            <a:r>
              <a:rPr lang="cs-CZ" sz="2400" dirty="0" smtClean="0">
                <a:cs typeface="Times New Roman" charset="0"/>
              </a:rPr>
              <a:t> k hrdlu.</a:t>
            </a:r>
            <a:r>
              <a:rPr lang="cs-CZ" sz="2400" dirty="0" smtClean="0"/>
              <a:t> 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9600" dirty="0" smtClean="0"/>
              <a:t>   </a:t>
            </a:r>
            <a:r>
              <a:rPr lang="sk-SK" sz="4000" b="1" dirty="0" smtClean="0">
                <a:latin typeface="Aharoni" pitchFamily="2" charset="-79"/>
                <a:ea typeface="Adobe Ming Std L" pitchFamily="18" charset="-128"/>
                <a:cs typeface="Aharoni" pitchFamily="2" charset="-79"/>
              </a:rPr>
              <a:t>už je </a:t>
            </a:r>
            <a:r>
              <a:rPr lang="sk-SK" sz="4000" b="1" dirty="0" err="1" smtClean="0">
                <a:latin typeface="Aharoni" pitchFamily="2" charset="-79"/>
                <a:ea typeface="Adobe Ming Std L" pitchFamily="18" charset="-128"/>
                <a:cs typeface="Aharoni" pitchFamily="2" charset="-79"/>
              </a:rPr>
              <a:t>konec</a:t>
            </a:r>
            <a:r>
              <a:rPr lang="sk-SK" sz="4000" b="1" dirty="0" smtClean="0">
                <a:latin typeface="Aharoni" pitchFamily="2" charset="-79"/>
                <a:ea typeface="Adobe Ming Std L" pitchFamily="18" charset="-128"/>
                <a:cs typeface="Aharoni" pitchFamily="2" charset="-79"/>
              </a:rPr>
              <a:t>...</a:t>
            </a:r>
            <a:endParaRPr lang="sk-SK" sz="4000" b="1" dirty="0" smtClean="0">
              <a:latin typeface="Aharoni" pitchFamily="2" charset="-79"/>
              <a:ea typeface="Adobe Ming Std L" pitchFamily="18" charset="-128"/>
              <a:cs typeface="Aharoni" pitchFamily="2" charset="-79"/>
            </a:endParaRPr>
          </a:p>
          <a:p>
            <a:pPr>
              <a:buNone/>
            </a:pPr>
            <a:r>
              <a:rPr lang="sk-SK" sz="1000" dirty="0" smtClean="0">
                <a:latin typeface="Bauhaus 93" pitchFamily="82" charset="0"/>
              </a:rPr>
              <a:t>Čerpala som zo </a:t>
            </a:r>
            <a:r>
              <a:rPr lang="sk-SK" sz="1000" dirty="0" err="1" smtClean="0">
                <a:latin typeface="Bauhaus 93" pitchFamily="82" charset="0"/>
              </a:rPr>
              <a:t>stranok</a:t>
            </a:r>
            <a:r>
              <a:rPr lang="sk-SK" sz="1000" dirty="0" smtClean="0">
                <a:latin typeface="Bauhaus 93" pitchFamily="82" charset="0"/>
              </a:rPr>
              <a:t> </a:t>
            </a:r>
            <a:r>
              <a:rPr lang="sk-SK" sz="1000" dirty="0" err="1" smtClean="0">
                <a:latin typeface="Bauhaus 93" pitchFamily="82" charset="0"/>
                <a:hlinkClick r:id="rId2"/>
              </a:rPr>
              <a:t>www.femme.sk</a:t>
            </a:r>
            <a:r>
              <a:rPr lang="sk-SK" sz="1000" dirty="0" smtClean="0">
                <a:latin typeface="Bauhaus 93" pitchFamily="82" charset="0"/>
              </a:rPr>
              <a:t>  </a:t>
            </a:r>
            <a:r>
              <a:rPr lang="sk-SK" sz="1000" dirty="0" err="1" smtClean="0">
                <a:latin typeface="Bauhaus 93" pitchFamily="82" charset="0"/>
                <a:hlinkClick r:id="rId3"/>
              </a:rPr>
              <a:t>www.kuchyna.sk</a:t>
            </a:r>
            <a:r>
              <a:rPr lang="sk-SK" sz="1000" dirty="0" smtClean="0">
                <a:latin typeface="Bauhaus 93" pitchFamily="82" charset="0"/>
              </a:rPr>
              <a:t> </a:t>
            </a:r>
            <a:r>
              <a:rPr lang="sk-SK" sz="1000" dirty="0" err="1" smtClean="0">
                <a:latin typeface="Bauhaus 93" pitchFamily="82" charset="0"/>
                <a:hlinkClick r:id="rId4"/>
              </a:rPr>
              <a:t>www.referaty.sk</a:t>
            </a:r>
            <a:r>
              <a:rPr lang="sk-SK" sz="1000" dirty="0" smtClean="0">
                <a:latin typeface="Bauhaus 93" pitchFamily="82" charset="0"/>
              </a:rPr>
              <a:t> </a:t>
            </a:r>
            <a:r>
              <a:rPr lang="sk-SK" sz="1000" dirty="0" err="1" smtClean="0">
                <a:latin typeface="Bauhaus 93" pitchFamily="82" charset="0"/>
                <a:hlinkClick r:id="rId5"/>
              </a:rPr>
              <a:t>www.wikipedia.org</a:t>
            </a:r>
            <a:r>
              <a:rPr lang="sk-SK" sz="1000" dirty="0" smtClean="0">
                <a:latin typeface="Bauhaus 93" pitchFamily="82" charset="0"/>
              </a:rPr>
              <a:t>  </a:t>
            </a:r>
            <a:r>
              <a:rPr lang="sk-SK" sz="1000" dirty="0" err="1" smtClean="0">
                <a:latin typeface="Bauhaus 93" pitchFamily="82" charset="0"/>
              </a:rPr>
              <a:t>tahaky-referaty.azet.sk</a:t>
            </a:r>
            <a:r>
              <a:rPr lang="sk-SK" sz="1000" dirty="0" smtClean="0">
                <a:latin typeface="Bauhaus 93" pitchFamily="82" charset="0"/>
              </a:rPr>
              <a:t> </a:t>
            </a:r>
            <a:endParaRPr lang="sk-SK" sz="1000" dirty="0">
              <a:latin typeface="Bauhaus 9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Elektrické </a:t>
            </a:r>
            <a:r>
              <a:rPr lang="sk-SK" dirty="0" err="1" smtClean="0"/>
              <a:t>spotrebice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b="1" u="sng" dirty="0" smtClean="0">
                <a:solidFill>
                  <a:srgbClr val="FFCC29"/>
                </a:solidFill>
              </a:rPr>
              <a:t>Elektrický spotrebič je zariadenie, v ktorom sa elektrická energia účelne mení (spotrebúva) na iný druh energie.</a:t>
            </a:r>
          </a:p>
          <a:p>
            <a:pPr>
              <a:buNone/>
            </a:pPr>
            <a:r>
              <a:rPr lang="sk-SK" b="1" u="sng" dirty="0" smtClean="0">
                <a:solidFill>
                  <a:srgbClr val="FFCC29"/>
                </a:solidFill>
              </a:rPr>
              <a:t>Elektrická energia sa mení na:</a:t>
            </a:r>
          </a:p>
          <a:p>
            <a:pPr lvl="0">
              <a:buNone/>
            </a:pPr>
            <a:r>
              <a:rPr lang="sk-SK" b="1" u="sng" dirty="0" smtClean="0">
                <a:solidFill>
                  <a:srgbClr val="FFCC29"/>
                </a:solidFill>
                <a:hlinkClick r:id="rId2" tooltip="Svetlo"/>
              </a:rPr>
              <a:t>svetlo</a:t>
            </a:r>
            <a:r>
              <a:rPr lang="sk-SK" b="1" u="sng" dirty="0" smtClean="0">
                <a:solidFill>
                  <a:srgbClr val="FFCC29"/>
                </a:solidFill>
              </a:rPr>
              <a:t> - </a:t>
            </a:r>
            <a:r>
              <a:rPr lang="sk-SK" b="1" u="sng" dirty="0" smtClean="0">
                <a:solidFill>
                  <a:srgbClr val="FFCC29"/>
                </a:solidFill>
                <a:hlinkClick r:id="rId3" tooltip="Žiarovka"/>
              </a:rPr>
              <a:t>žiarovka</a:t>
            </a:r>
            <a:r>
              <a:rPr lang="sk-SK" b="1" u="sng" dirty="0" smtClean="0">
                <a:solidFill>
                  <a:srgbClr val="FFCC29"/>
                </a:solidFill>
              </a:rPr>
              <a:t>, </a:t>
            </a:r>
            <a:r>
              <a:rPr lang="sk-SK" b="1" u="sng" dirty="0" smtClean="0">
                <a:solidFill>
                  <a:srgbClr val="FFCC29"/>
                </a:solidFill>
                <a:hlinkClick r:id="rId4" tooltip="Žiarivka"/>
              </a:rPr>
              <a:t>žiarivka</a:t>
            </a:r>
            <a:r>
              <a:rPr lang="sk-SK" b="1" u="sng" dirty="0" smtClean="0">
                <a:solidFill>
                  <a:srgbClr val="FFCC29"/>
                </a:solidFill>
              </a:rPr>
              <a:t> a pod.</a:t>
            </a:r>
          </a:p>
          <a:p>
            <a:pPr lvl="0">
              <a:buNone/>
            </a:pPr>
            <a:r>
              <a:rPr lang="sk-SK" b="1" u="sng" dirty="0" smtClean="0">
                <a:solidFill>
                  <a:srgbClr val="FFCC29"/>
                </a:solidFill>
                <a:hlinkClick r:id="rId5" tooltip="Mechanický pohyb"/>
              </a:rPr>
              <a:t>mechanický pohyb</a:t>
            </a:r>
            <a:r>
              <a:rPr lang="sk-SK" b="1" u="sng" dirty="0" smtClean="0">
                <a:solidFill>
                  <a:srgbClr val="FFCC29"/>
                </a:solidFill>
              </a:rPr>
              <a:t> </a:t>
            </a:r>
            <a:r>
              <a:rPr lang="sk-SK" b="1" u="sng" dirty="0" smtClean="0">
                <a:solidFill>
                  <a:srgbClr val="FFCC29"/>
                </a:solidFill>
                <a:hlinkClick r:id="rId6" tooltip="Mixér (stránka neexistuje)"/>
              </a:rPr>
              <a:t>mixér</a:t>
            </a:r>
            <a:r>
              <a:rPr lang="sk-SK" b="1" u="sng" dirty="0" smtClean="0">
                <a:solidFill>
                  <a:srgbClr val="FFCC29"/>
                </a:solidFill>
              </a:rPr>
              <a:t>, </a:t>
            </a:r>
            <a:r>
              <a:rPr lang="sk-SK" b="1" u="sng" dirty="0" smtClean="0">
                <a:solidFill>
                  <a:srgbClr val="FFCC29"/>
                </a:solidFill>
                <a:hlinkClick r:id="rId7" tooltip="Vŕtačka (náradie)"/>
              </a:rPr>
              <a:t>vŕtačka</a:t>
            </a:r>
            <a:r>
              <a:rPr lang="sk-SK" b="1" u="sng" dirty="0" smtClean="0">
                <a:solidFill>
                  <a:srgbClr val="FFCC29"/>
                </a:solidFill>
              </a:rPr>
              <a:t>, </a:t>
            </a:r>
            <a:r>
              <a:rPr lang="sk-SK" b="1" u="sng" dirty="0" smtClean="0">
                <a:solidFill>
                  <a:srgbClr val="FFCC29"/>
                </a:solidFill>
                <a:hlinkClick r:id="rId8" tooltip="Práčka"/>
              </a:rPr>
              <a:t>práčka</a:t>
            </a:r>
            <a:r>
              <a:rPr lang="sk-SK" b="1" u="sng" dirty="0" smtClean="0">
                <a:solidFill>
                  <a:srgbClr val="FFCC29"/>
                </a:solidFill>
              </a:rPr>
              <a:t>, </a:t>
            </a:r>
            <a:r>
              <a:rPr lang="sk-SK" b="1" u="sng" dirty="0" smtClean="0">
                <a:solidFill>
                  <a:srgbClr val="FFCC29"/>
                </a:solidFill>
                <a:hlinkClick r:id="rId9" tooltip="Žmýkačka (stránka neexistuje)"/>
              </a:rPr>
              <a:t>žmýkačka</a:t>
            </a:r>
            <a:r>
              <a:rPr lang="sk-SK" b="1" u="sng" dirty="0" smtClean="0">
                <a:solidFill>
                  <a:srgbClr val="FFCC29"/>
                </a:solidFill>
              </a:rPr>
              <a:t>, </a:t>
            </a:r>
            <a:r>
              <a:rPr lang="sk-SK" b="1" u="sng" dirty="0" smtClean="0">
                <a:solidFill>
                  <a:srgbClr val="FFCC29"/>
                </a:solidFill>
                <a:hlinkClick r:id="rId10" tooltip="Umývačka riadu"/>
              </a:rPr>
              <a:t>umývačka riadu</a:t>
            </a:r>
            <a:r>
              <a:rPr lang="sk-SK" b="1" u="sng" dirty="0" smtClean="0">
                <a:solidFill>
                  <a:srgbClr val="FFCC29"/>
                </a:solidFill>
              </a:rPr>
              <a:t> a pod.</a:t>
            </a:r>
          </a:p>
          <a:p>
            <a:pPr lvl="0">
              <a:buNone/>
            </a:pPr>
            <a:r>
              <a:rPr lang="sk-SK" b="1" u="sng" dirty="0" smtClean="0">
                <a:solidFill>
                  <a:srgbClr val="FFCC29"/>
                </a:solidFill>
                <a:hlinkClick r:id="rId11" tooltip="Tepelná energia"/>
              </a:rPr>
              <a:t>tepelnú energiu</a:t>
            </a:r>
            <a:r>
              <a:rPr lang="sk-SK" b="1" u="sng" dirty="0" smtClean="0">
                <a:solidFill>
                  <a:srgbClr val="FFCC29"/>
                </a:solidFill>
              </a:rPr>
              <a:t> - </a:t>
            </a:r>
            <a:r>
              <a:rPr lang="sk-SK" b="1" u="sng" dirty="0" smtClean="0">
                <a:solidFill>
                  <a:srgbClr val="FFCC29"/>
                </a:solidFill>
                <a:hlinkClick r:id="rId12" tooltip="Ohrievač (stránka neexistuje)"/>
              </a:rPr>
              <a:t>ohrievač</a:t>
            </a:r>
            <a:r>
              <a:rPr lang="sk-SK" b="1" u="sng" dirty="0" smtClean="0">
                <a:solidFill>
                  <a:srgbClr val="FFCC29"/>
                </a:solidFill>
              </a:rPr>
              <a:t>, </a:t>
            </a:r>
            <a:r>
              <a:rPr lang="sk-SK" b="1" u="sng" dirty="0" smtClean="0">
                <a:solidFill>
                  <a:srgbClr val="FFCC29"/>
                </a:solidFill>
                <a:hlinkClick r:id="rId13" tooltip="Elektrický radiátor (stránka neexistuje)"/>
              </a:rPr>
              <a:t>elektrický radiátor</a:t>
            </a:r>
            <a:r>
              <a:rPr lang="sk-SK" b="1" u="sng" dirty="0" smtClean="0">
                <a:solidFill>
                  <a:srgbClr val="FFCC29"/>
                </a:solidFill>
              </a:rPr>
              <a:t>, </a:t>
            </a:r>
            <a:r>
              <a:rPr lang="sk-SK" b="1" u="sng" dirty="0" smtClean="0">
                <a:solidFill>
                  <a:srgbClr val="FFCC29"/>
                </a:solidFill>
                <a:hlinkClick r:id="rId14" tooltip="Kulma (stránka neexistuje)"/>
              </a:rPr>
              <a:t>kulma</a:t>
            </a:r>
            <a:r>
              <a:rPr lang="sk-SK" b="1" u="sng" dirty="0" smtClean="0">
                <a:solidFill>
                  <a:srgbClr val="FFCC29"/>
                </a:solidFill>
              </a:rPr>
              <a:t>, </a:t>
            </a:r>
            <a:r>
              <a:rPr lang="sk-SK" b="1" u="sng" dirty="0" smtClean="0">
                <a:solidFill>
                  <a:srgbClr val="FFCC29"/>
                </a:solidFill>
                <a:hlinkClick r:id="rId15" tooltip="Žehlička (stránka neexistuje)"/>
              </a:rPr>
              <a:t>žehlička</a:t>
            </a:r>
            <a:r>
              <a:rPr lang="sk-SK" b="1" u="sng" dirty="0" smtClean="0">
                <a:solidFill>
                  <a:srgbClr val="FFCC29"/>
                </a:solidFill>
              </a:rPr>
              <a:t>, </a:t>
            </a:r>
            <a:r>
              <a:rPr lang="sk-SK" b="1" u="sng" dirty="0" smtClean="0">
                <a:solidFill>
                  <a:srgbClr val="FFCC29"/>
                </a:solidFill>
                <a:hlinkClick r:id="rId16" tooltip="Varič (stránka neexistuje)"/>
              </a:rPr>
              <a:t>varič</a:t>
            </a:r>
            <a:r>
              <a:rPr lang="sk-SK" b="1" u="sng" dirty="0" smtClean="0">
                <a:solidFill>
                  <a:srgbClr val="FFCC29"/>
                </a:solidFill>
              </a:rPr>
              <a:t> a pod.</a:t>
            </a:r>
          </a:p>
          <a:p>
            <a:pPr lvl="0">
              <a:buNone/>
            </a:pPr>
            <a:r>
              <a:rPr lang="sk-SK" b="1" u="sng" dirty="0" smtClean="0">
                <a:solidFill>
                  <a:srgbClr val="FFCC29"/>
                </a:solidFill>
                <a:hlinkClick r:id="rId17" tooltip="Chemická energia"/>
              </a:rPr>
              <a:t>chemickú energiu</a:t>
            </a:r>
            <a:r>
              <a:rPr lang="sk-SK" b="1" u="sng" dirty="0" smtClean="0">
                <a:solidFill>
                  <a:srgbClr val="FFCC29"/>
                </a:solidFill>
              </a:rPr>
              <a:t> - nabíjanie </a:t>
            </a:r>
            <a:r>
              <a:rPr lang="sk-SK" b="1" u="sng" dirty="0" smtClean="0">
                <a:solidFill>
                  <a:srgbClr val="FFCC29"/>
                </a:solidFill>
                <a:hlinkClick r:id="rId18" tooltip="Akumulátor"/>
              </a:rPr>
              <a:t>akumulátora</a:t>
            </a:r>
            <a:r>
              <a:rPr lang="sk-SK" b="1" u="sng" dirty="0" smtClean="0">
                <a:solidFill>
                  <a:srgbClr val="FFCC29"/>
                </a:solidFill>
              </a:rPr>
              <a:t> a pod.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www.i-bazar.sk/pictures/pics/mikrovlnna-rura-sencor-73042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60" y="0"/>
            <a:ext cx="9753600" cy="73152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28604"/>
            <a:ext cx="8229600" cy="1143000"/>
          </a:xfrm>
        </p:spPr>
        <p:txBody>
          <a:bodyPr/>
          <a:lstStyle/>
          <a:p>
            <a:r>
              <a:rPr lang="sk-SK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Mikrovlnka</a:t>
            </a:r>
            <a:endParaRPr lang="sk-SK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/>
              <a:t> </a:t>
            </a:r>
            <a:r>
              <a:rPr lang="sk-SK" dirty="0" smtClean="0">
                <a:solidFill>
                  <a:srgbClr val="FFFF00"/>
                </a:solidFill>
              </a:rPr>
              <a:t>Mikrovlnná rúra je zariadenie primárne určené na tepelnú úpravu (varenie a ohrievanie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r>
              <a:rPr lang="sk-SK" dirty="0" smtClean="0">
                <a:solidFill>
                  <a:srgbClr val="FFFF00"/>
                </a:solidFill>
              </a:rPr>
              <a:t> požívaním</a:t>
            </a:r>
          </a:p>
          <a:p>
            <a:pPr>
              <a:buNone/>
            </a:pPr>
            <a:r>
              <a:rPr lang="sk-SK" dirty="0" smtClean="0">
                <a:solidFill>
                  <a:srgbClr val="FFFF00"/>
                </a:solidFill>
              </a:rPr>
              <a:t> </a:t>
            </a:r>
            <a:r>
              <a:rPr lang="sk-SK" dirty="0" err="1" smtClean="0">
                <a:solidFill>
                  <a:srgbClr val="FFFF00"/>
                </a:solidFill>
              </a:rPr>
              <a:t>mikrovln</a:t>
            </a:r>
            <a:r>
              <a:rPr lang="sk-SK" dirty="0" smtClean="0">
                <a:solidFill>
                  <a:srgbClr val="FFFF00"/>
                </a:solidFill>
              </a:rPr>
              <a:t>.. Ohrievať je možné len látky obsahujúce vodu. Ohrievanie vzniká v dôsledku rozkmitania molekúl vody vplyvom mikrovlnného žiarenia.</a:t>
            </a:r>
            <a:endParaRPr lang="sk-SK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rosler.cz/data/USR_040_DEFAULT/2930_30_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Termoska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 smtClean="0">
                <a:solidFill>
                  <a:schemeClr val="bg1"/>
                </a:solidFill>
              </a:rPr>
              <a:t>Termosku vynašiel škótsky vedec </a:t>
            </a:r>
            <a:r>
              <a:rPr lang="sk-SK" b="1" dirty="0" err="1" smtClean="0">
                <a:solidFill>
                  <a:schemeClr val="bg1"/>
                </a:solidFill>
              </a:rPr>
              <a:t>James</a:t>
            </a:r>
            <a:r>
              <a:rPr lang="sk-SK" b="1" dirty="0" smtClean="0">
                <a:solidFill>
                  <a:schemeClr val="bg1"/>
                </a:solidFill>
              </a:rPr>
              <a:t> </a:t>
            </a:r>
            <a:r>
              <a:rPr lang="sk-SK" b="1" dirty="0" err="1" smtClean="0">
                <a:solidFill>
                  <a:schemeClr val="bg1"/>
                </a:solidFill>
              </a:rPr>
              <a:t>Dewar</a:t>
            </a:r>
            <a:r>
              <a:rPr lang="sk-SK" b="1" dirty="0" smtClean="0">
                <a:solidFill>
                  <a:schemeClr val="bg1"/>
                </a:solidFill>
              </a:rPr>
              <a:t>. Udržuje nápoje teplé alebo studené tým že zabraňuje prúdeniu tepla. Termoska pozostáva zo sklenej fľaše s dvojitou stenou. Prúdeniu a </a:t>
            </a:r>
            <a:r>
              <a:rPr lang="sk-SK" b="1" dirty="0" err="1" smtClean="0">
                <a:solidFill>
                  <a:schemeClr val="bg1"/>
                </a:solidFill>
              </a:rPr>
              <a:t>vedniu</a:t>
            </a:r>
            <a:r>
              <a:rPr lang="sk-SK" b="1" dirty="0" smtClean="0">
                <a:solidFill>
                  <a:schemeClr val="bg1"/>
                </a:solidFill>
              </a:rPr>
              <a:t> tepla bráni vákuum medzi stenami. Aby sa teplo nešírilo sálaním, steny sú postriebrené. Uzáver musí byť vyrobený z materiálu, ktorý dobre tesní, napríklad z korku alebo z plastu.</a:t>
            </a:r>
            <a:endParaRPr lang="sk-SK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sekacik.sk/images/20090204/13-chladnic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00500"/>
            <a:ext cx="3810000" cy="2857500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3074" name="Picture 2" descr="http://62.168.43.156/pubdocu40/40010725li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0"/>
            <a:ext cx="2667000" cy="2667000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Chladnička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sk-SK" dirty="0" smtClean="0"/>
              <a:t>Každá chladnička alebo mraznička obsahuje nejakú kvapalinu, ktorá má nízku teplotu varu. Kvapalina sa na výparníku odparuje a pritom odoberá teplo znútra chladničky. Pary, ktoré vznikli odparením kvapaliny, sa stlačia kompresorom. Pri tomto stlačení vznikne z pár opäť kvapalina a uvoľní sa teplo- je to skupenské teplo vyparovania, ktoré látka získala znútra chladničky a ktoré teraz vlastne vracia. Kvapalina bude teda teplá. Aby sa ochladila, vedie sa chladičom - tenkou čiernou rúrkou na zadnej časti chladničky. Nakoniec kvapalina prechádza tenkou dýzou, za ktorou sa tlak zase zníži, aby sa mohla vyparovať. Prichádza späť do výparníka, odparuje sa a znovu odoberá teplo znútra chladničky. A tak to beží stále dokola. </a:t>
            </a:r>
            <a:r>
              <a:rPr lang="sk-SK" dirty="0" err="1" smtClean="0"/>
              <a:t>Vchladničkách</a:t>
            </a:r>
            <a:r>
              <a:rPr lang="sk-SK" dirty="0" smtClean="0"/>
              <a:t> udržiavame teplotu okolo +4 C v mrazničkách však musíme udržiavať teplotu -18 C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bilezbozi.info/wp-content/uploads/2009/06/sporak_elektrick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47675"/>
            <a:ext cx="4371975" cy="6410325"/>
          </a:xfrm>
          <a:prstGeom prst="rect">
            <a:avLst/>
          </a:prstGeom>
          <a:solidFill>
            <a:srgbClr val="FF00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  <a:softEdge rad="6350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Algerian" pitchFamily="82" charset="0"/>
              </a:rPr>
              <a:t>Aký sporák kúpiť?</a:t>
            </a:r>
            <a:endParaRPr lang="sk-SK" dirty="0">
              <a:latin typeface="Algerian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sk-SK" b="1" dirty="0" smtClean="0"/>
              <a:t>Plynová trúba</a:t>
            </a:r>
          </a:p>
          <a:p>
            <a:pPr fontAlgn="base">
              <a:buNone/>
            </a:pPr>
            <a:r>
              <a:rPr lang="sk-SK" dirty="0" smtClean="0"/>
              <a:t>Nevýhodou je nepresná regulácia teploty a nerovno</a:t>
            </a:r>
            <a:r>
              <a:rPr lang="sk-SK" dirty="0" smtClean="0">
                <a:solidFill>
                  <a:schemeClr val="bg1">
                    <a:lumMod val="95000"/>
                  </a:schemeClr>
                </a:solidFill>
              </a:rPr>
              <a:t>merné zahriatie, čo však </a:t>
            </a:r>
            <a:r>
              <a:rPr lang="sk-SK" dirty="0" smtClean="0"/>
              <a:t>kompenzujú zabudované ventilátory.</a:t>
            </a:r>
          </a:p>
          <a:p>
            <a:pPr fontAlgn="base"/>
            <a:r>
              <a:rPr lang="sk-SK" b="1" dirty="0" smtClean="0"/>
              <a:t>Elektrická rúra</a:t>
            </a:r>
          </a:p>
          <a:p>
            <a:pPr fontAlgn="base">
              <a:buNone/>
            </a:pPr>
            <a:r>
              <a:rPr lang="sk-SK" dirty="0" smtClean="0"/>
              <a:t>Je najpredávanejším typom sporákov. Pre rovnome</a:t>
            </a:r>
            <a:r>
              <a:rPr lang="sk-SK" dirty="0" smtClean="0">
                <a:solidFill>
                  <a:schemeClr val="bg1">
                    <a:lumMod val="95000"/>
                  </a:schemeClr>
                </a:solidFill>
              </a:rPr>
              <a:t>rný ohrev majú zahrievacie </a:t>
            </a:r>
            <a:r>
              <a:rPr lang="sk-SK" dirty="0" smtClean="0"/>
              <a:t>teleso na spodku a aj na vrchu rúry. </a:t>
            </a:r>
            <a:r>
              <a:rPr lang="sk-SK" dirty="0" err="1" smtClean="0"/>
              <a:t>Niektré</a:t>
            </a:r>
            <a:r>
              <a:rPr lang="sk-SK" dirty="0" smtClean="0"/>
              <a:t> z nic</a:t>
            </a:r>
            <a:r>
              <a:rPr lang="sk-SK" dirty="0" smtClean="0">
                <a:solidFill>
                  <a:schemeClr val="bg1">
                    <a:lumMod val="95000"/>
                  </a:schemeClr>
                </a:solidFill>
              </a:rPr>
              <a:t>h</a:t>
            </a:r>
            <a:r>
              <a:rPr lang="sk-SK" dirty="0" smtClean="0"/>
              <a:t> </a:t>
            </a:r>
            <a:r>
              <a:rPr lang="sk-SK" dirty="0" smtClean="0">
                <a:solidFill>
                  <a:schemeClr val="bg1">
                    <a:lumMod val="95000"/>
                  </a:schemeClr>
                </a:solidFill>
              </a:rPr>
              <a:t>majú zabudovaný gril, </a:t>
            </a:r>
            <a:r>
              <a:rPr lang="sk-SK" dirty="0" smtClean="0"/>
              <a:t>ventilátor či otočný ražeň.</a:t>
            </a:r>
          </a:p>
          <a:p>
            <a:pPr fontAlgn="base"/>
            <a:r>
              <a:rPr lang="sk-SK" b="1" dirty="0" smtClean="0"/>
              <a:t>Teplovzdušný sporák</a:t>
            </a:r>
          </a:p>
          <a:p>
            <a:pPr fontAlgn="base">
              <a:buNone/>
            </a:pPr>
            <a:r>
              <a:rPr lang="sk-SK" dirty="0" smtClean="0"/>
              <a:t>Teplovzdušný sporák vháňa dovnútra zahriaty vzdu</a:t>
            </a:r>
            <a:r>
              <a:rPr lang="sk-SK" dirty="0" smtClean="0">
                <a:solidFill>
                  <a:schemeClr val="bg1">
                    <a:lumMod val="95000"/>
                  </a:schemeClr>
                </a:solidFill>
              </a:rPr>
              <a:t>ch, čím </a:t>
            </a:r>
            <a:r>
              <a:rPr lang="sk-SK" dirty="0" err="1" smtClean="0">
                <a:solidFill>
                  <a:schemeClr val="bg1">
                    <a:lumMod val="95000"/>
                  </a:schemeClr>
                </a:solidFill>
              </a:rPr>
              <a:t>zabezeečuje</a:t>
            </a:r>
            <a:r>
              <a:rPr lang="sk-SK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k-SK" dirty="0" smtClean="0"/>
              <a:t>rovnomerné </a:t>
            </a:r>
            <a:r>
              <a:rPr lang="sk-SK" dirty="0" err="1" smtClean="0"/>
              <a:t>zohraite</a:t>
            </a:r>
            <a:r>
              <a:rPr lang="sk-SK" dirty="0" smtClean="0"/>
              <a:t> celého objemu.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lacnyjozko.sk/eshop_images/39/39771/image/ad94d5dd51d306c2bce8d13976e4fd3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sk-SK" b="1" dirty="0" err="1" smtClean="0">
                <a:solidFill>
                  <a:schemeClr val="bg1"/>
                </a:solidFill>
              </a:rPr>
              <a:t>Sklokeramické</a:t>
            </a:r>
            <a:r>
              <a:rPr lang="sk-SK" b="1" dirty="0" smtClean="0">
                <a:solidFill>
                  <a:schemeClr val="bg1"/>
                </a:solidFill>
              </a:rPr>
              <a:t> platne</a:t>
            </a:r>
          </a:p>
          <a:p>
            <a:pPr fontAlgn="base">
              <a:buNone/>
            </a:pPr>
            <a:r>
              <a:rPr lang="sk-SK" dirty="0" smtClean="0">
                <a:solidFill>
                  <a:schemeClr val="bg1"/>
                </a:solidFill>
              </a:rPr>
              <a:t>Platňa </a:t>
            </a:r>
            <a:r>
              <a:rPr lang="sk-SK" dirty="0" smtClean="0">
                <a:solidFill>
                  <a:schemeClr val="bg1"/>
                </a:solidFill>
              </a:rPr>
              <a:t>sa zahreje veľmi rýchlo a už za niekoľko sekúnd môže ísť na plný výkon. Niektoré druhy takýchto sporák sú vybavené infračerveným snímačom, ktorý umožňuje udržiavať stabilnú teplotu počas varenia.</a:t>
            </a:r>
          </a:p>
          <a:p>
            <a:pPr fontAlgn="base"/>
            <a:r>
              <a:rPr lang="sk-SK" b="1" dirty="0" smtClean="0">
                <a:solidFill>
                  <a:schemeClr val="bg1"/>
                </a:solidFill>
              </a:rPr>
              <a:t>Indukčná doska</a:t>
            </a:r>
          </a:p>
          <a:p>
            <a:pPr fontAlgn="base">
              <a:buNone/>
            </a:pPr>
            <a:r>
              <a:rPr lang="sk-SK" dirty="0" smtClean="0">
                <a:solidFill>
                  <a:schemeClr val="bg1"/>
                </a:solidFill>
              </a:rPr>
              <a:t>Teplo vzniká indukciou medzi platňou a nádobou. Ohrieva sa výlučne  vnútro nádoby a len v mieste dotyku s platňou, čím sa minimalizujú tepelné straty. Nevýhodou môže byť, že dno nádob musí obsahovať železo (</a:t>
            </a:r>
            <a:r>
              <a:rPr lang="sk-SK" dirty="0" err="1" smtClean="0">
                <a:solidFill>
                  <a:schemeClr val="bg1"/>
                </a:solidFill>
              </a:rPr>
              <a:t>tj</a:t>
            </a:r>
            <a:r>
              <a:rPr lang="sk-SK" dirty="0" smtClean="0">
                <a:solidFill>
                  <a:schemeClr val="bg1"/>
                </a:solidFill>
              </a:rPr>
              <a:t>. musí byť feromagnetické), nedajú sa používať sklenené, medené alebo hliníkové nádoby.</a:t>
            </a:r>
          </a:p>
          <a:p>
            <a:pPr fontAlgn="base"/>
            <a:r>
              <a:rPr lang="sk-SK" b="1" dirty="0" smtClean="0">
                <a:solidFill>
                  <a:schemeClr val="bg1"/>
                </a:solidFill>
              </a:rPr>
              <a:t>Plynový sporák</a:t>
            </a:r>
          </a:p>
          <a:p>
            <a:pPr fontAlgn="base">
              <a:buNone/>
            </a:pPr>
            <a:r>
              <a:rPr lang="sk-SK" dirty="0" smtClean="0">
                <a:solidFill>
                  <a:schemeClr val="bg1"/>
                </a:solidFill>
              </a:rPr>
              <a:t>Plynový sporák hneď po zapálení dosahuje vhodnú teplotu. Zároveň je možné teplotu jednoducho regulovať s okamžitou odozvou. V kombinácií s cenou </a:t>
            </a:r>
            <a:r>
              <a:rPr lang="sk-SK" dirty="0" smtClean="0"/>
              <a:t>plynu máte zabezpečenú nízku náklady.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4392"/>
          </a:xfrm>
        </p:spPr>
        <p:txBody>
          <a:bodyPr/>
          <a:lstStyle/>
          <a:p>
            <a:r>
              <a:rPr lang="sk-SK" dirty="0" smtClean="0"/>
              <a:t>                  Tlakový hrniec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Francúzsky fyzik </a:t>
            </a:r>
            <a:r>
              <a:rPr lang="sk-SK" dirty="0" err="1" smtClean="0"/>
              <a:t>Dennis</a:t>
            </a:r>
            <a:r>
              <a:rPr lang="sk-SK" dirty="0" smtClean="0"/>
              <a:t> </a:t>
            </a:r>
            <a:r>
              <a:rPr lang="sk-SK" dirty="0" err="1" smtClean="0"/>
              <a:t>Papin</a:t>
            </a:r>
            <a:r>
              <a:rPr lang="sk-SK" dirty="0" smtClean="0"/>
              <a:t> prišiel na to, že teplota varu vody sa dá zvýšiť aj nad 100 C. Treba však zvýšiť tlak nad hladinou. Aby sa takýto </a:t>
            </a:r>
            <a:r>
              <a:rPr lang="sk-SK" dirty="0" err="1" smtClean="0"/>
              <a:t>ltak</a:t>
            </a:r>
            <a:r>
              <a:rPr lang="sk-SK" dirty="0" smtClean="0"/>
              <a:t> udržal, musí pokrievka tesne priliehať na hrniec. Hrniec, ktorý vynašiel </a:t>
            </a:r>
            <a:r>
              <a:rPr lang="sk-SK" dirty="0" err="1" smtClean="0"/>
              <a:t>Papin</a:t>
            </a:r>
            <a:r>
              <a:rPr lang="sk-SK" dirty="0" smtClean="0"/>
              <a:t>, sa nazýva </a:t>
            </a:r>
            <a:r>
              <a:rPr lang="sk-SK" dirty="0" err="1" smtClean="0"/>
              <a:t>Papinov</a:t>
            </a:r>
            <a:r>
              <a:rPr lang="sk-SK" dirty="0" smtClean="0"/>
              <a:t> hrniec alebo tlakový hrniec. Slúži na to, aby sa potraviny rýchlejšie uvarili.</a:t>
            </a:r>
            <a:endParaRPr lang="sk-SK" dirty="0"/>
          </a:p>
        </p:txBody>
      </p:sp>
      <p:pic>
        <p:nvPicPr>
          <p:cNvPr id="1026" name="Picture 2" descr="http://fyzikadoma.aronde.net/tlakov.%20hrne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0"/>
            <a:ext cx="2362200" cy="2019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static.akobyvat.sk/foto/clanky/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0"/>
            <a:ext cx="3810000" cy="3228975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20385078">
            <a:off x="339033" y="209284"/>
            <a:ext cx="8229600" cy="1143000"/>
          </a:xfrm>
        </p:spPr>
        <p:txBody>
          <a:bodyPr/>
          <a:lstStyle/>
          <a:p>
            <a:r>
              <a:rPr lang="sk-SK" dirty="0" smtClean="0"/>
              <a:t>          Teflonová panvica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Známy nelepkavý poťah na vnútornej </a:t>
            </a:r>
            <a:r>
              <a:rPr lang="sk-SK" dirty="0" smtClean="0">
                <a:solidFill>
                  <a:schemeClr val="bg1"/>
                </a:solidFill>
              </a:rPr>
              <a:t>časti väčšiny kuchynského </a:t>
            </a:r>
            <a:r>
              <a:rPr lang="sk-SK" dirty="0" smtClean="0"/>
              <a:t>riadu je zároveň najklzkejšou umelo </a:t>
            </a:r>
            <a:r>
              <a:rPr lang="sk-SK" dirty="0" smtClean="0">
                <a:solidFill>
                  <a:schemeClr val="bg1"/>
                </a:solidFill>
              </a:rPr>
              <a:t>pripravenou hmotou. Má </a:t>
            </a:r>
            <a:r>
              <a:rPr lang="sk-SK" dirty="0" smtClean="0"/>
              <a:t>približne rovnaký trecí moment ako ľa</a:t>
            </a:r>
            <a:r>
              <a:rPr lang="sk-SK" dirty="0" smtClean="0">
                <a:solidFill>
                  <a:schemeClr val="bg1"/>
                </a:solidFill>
              </a:rPr>
              <a:t>d. Keby pokrýval ulice, </a:t>
            </a:r>
            <a:r>
              <a:rPr lang="sk-SK" dirty="0" smtClean="0"/>
              <a:t>bolo by takmer nemožné po nich chod</a:t>
            </a:r>
            <a:r>
              <a:rPr lang="sk-SK" dirty="0" smtClean="0">
                <a:solidFill>
                  <a:schemeClr val="bg1">
                    <a:lumMod val="95000"/>
                  </a:schemeClr>
                </a:solidFill>
              </a:rPr>
              <a:t>iť</a:t>
            </a:r>
            <a:r>
              <a:rPr lang="sk-SK" dirty="0" smtClean="0"/>
              <a:t> </a:t>
            </a:r>
            <a:r>
              <a:rPr lang="sk-SK" dirty="0" smtClean="0">
                <a:solidFill>
                  <a:schemeClr val="bg1">
                    <a:lumMod val="95000"/>
                  </a:schemeClr>
                </a:solidFill>
              </a:rPr>
              <a:t>a jazdiť. Vďaka tomuto </a:t>
            </a:r>
            <a:r>
              <a:rPr lang="sk-SK" dirty="0" smtClean="0"/>
              <a:t>nelepkavému povrchu, nazvanému PTFE sa nám nepripečie na panvici praženica, ani na karamel sa meniaci cukor. Kvôli výnimočným trecím vlastnostiam je PTFE </a:t>
            </a:r>
            <a:r>
              <a:rPr lang="sk-SK" dirty="0" err="1" smtClean="0"/>
              <a:t>ideálnymmateriálom</a:t>
            </a:r>
            <a:r>
              <a:rPr lang="sk-SK" dirty="0" smtClean="0"/>
              <a:t>, z ktorého sa robia povrchy umelých kĺbov. Chirurgovia oceňujú práve nízke trenie. PTFE je jedným z najobdivuhodnejších umelo pripravených materiálov, vyhľadávaných nielen pre svoje trecie vlastnosti, ale aj pre odolnosť voči vysokým a veľmi nízkym teplotám. Navyše je inertný, dosť odolný voči väčšine chemických látok, a má aj dobré izolačné vlastnosti.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253</TotalTime>
  <Words>583</Words>
  <Application>Microsoft Office PowerPoint</Application>
  <PresentationFormat>Prezentácia na obrazovke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Tok</vt:lpstr>
      <vt:lpstr>Fyzika v kuchyni</vt:lpstr>
      <vt:lpstr>Elektrické spotrebice</vt:lpstr>
      <vt:lpstr>Mikrovlnka</vt:lpstr>
      <vt:lpstr>Termoska</vt:lpstr>
      <vt:lpstr>Chladnička</vt:lpstr>
      <vt:lpstr>Aký sporák kúpiť?</vt:lpstr>
      <vt:lpstr>Snímka 7</vt:lpstr>
      <vt:lpstr>                  Tlakový hrniec</vt:lpstr>
      <vt:lpstr>          Teflonová panvica</vt:lpstr>
      <vt:lpstr>Snímka 10</vt:lpstr>
      <vt:lpstr>Snímka 11</vt:lpstr>
      <vt:lpstr>Snímka 12</vt:lpstr>
      <vt:lpstr>Snímka 13</vt:lpstr>
      <vt:lpstr>Snímka 14</vt:lpstr>
      <vt:lpstr>Snímka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Fyzika v domacnosti</dc:title>
  <dc:creator>Magda Tyrolova</dc:creator>
  <cp:lastModifiedBy>Mgr. Rastislav Švába</cp:lastModifiedBy>
  <cp:revision>29</cp:revision>
  <dcterms:created xsi:type="dcterms:W3CDTF">2010-06-07T19:19:24Z</dcterms:created>
  <dcterms:modified xsi:type="dcterms:W3CDTF">2010-06-21T11:27:59Z</dcterms:modified>
</cp:coreProperties>
</file>