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1D8A-9712-4496-B4E0-696BD3302F1E}" type="datetimeFigureOut">
              <a:rPr lang="sk-SK" smtClean="0"/>
              <a:pPr/>
              <a:t>27.9.2009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6CD3-0983-4154-9322-788F690C965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1D8A-9712-4496-B4E0-696BD3302F1E}" type="datetimeFigureOut">
              <a:rPr lang="sk-SK" smtClean="0"/>
              <a:pPr/>
              <a:t>27.9.2009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6CD3-0983-4154-9322-788F690C965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1D8A-9712-4496-B4E0-696BD3302F1E}" type="datetimeFigureOut">
              <a:rPr lang="sk-SK" smtClean="0"/>
              <a:pPr/>
              <a:t>27.9.2009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6CD3-0983-4154-9322-788F690C965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1D8A-9712-4496-B4E0-696BD3302F1E}" type="datetimeFigureOut">
              <a:rPr lang="sk-SK" smtClean="0"/>
              <a:pPr/>
              <a:t>27.9.2009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6CD3-0983-4154-9322-788F690C965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1D8A-9712-4496-B4E0-696BD3302F1E}" type="datetimeFigureOut">
              <a:rPr lang="sk-SK" smtClean="0"/>
              <a:pPr/>
              <a:t>27.9.2009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6CD3-0983-4154-9322-788F690C965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1D8A-9712-4496-B4E0-696BD3302F1E}" type="datetimeFigureOut">
              <a:rPr lang="sk-SK" smtClean="0"/>
              <a:pPr/>
              <a:t>27.9.2009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6CD3-0983-4154-9322-788F690C965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1D8A-9712-4496-B4E0-696BD3302F1E}" type="datetimeFigureOut">
              <a:rPr lang="sk-SK" smtClean="0"/>
              <a:pPr/>
              <a:t>27.9.2009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6CD3-0983-4154-9322-788F690C965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1D8A-9712-4496-B4E0-696BD3302F1E}" type="datetimeFigureOut">
              <a:rPr lang="sk-SK" smtClean="0"/>
              <a:pPr/>
              <a:t>27.9.2009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6CD3-0983-4154-9322-788F690C965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1D8A-9712-4496-B4E0-696BD3302F1E}" type="datetimeFigureOut">
              <a:rPr lang="sk-SK" smtClean="0"/>
              <a:pPr/>
              <a:t>27.9.2009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6CD3-0983-4154-9322-788F690C965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1D8A-9712-4496-B4E0-696BD3302F1E}" type="datetimeFigureOut">
              <a:rPr lang="sk-SK" smtClean="0"/>
              <a:pPr/>
              <a:t>27.9.2009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6CD3-0983-4154-9322-788F690C965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1D8A-9712-4496-B4E0-696BD3302F1E}" type="datetimeFigureOut">
              <a:rPr lang="sk-SK" smtClean="0"/>
              <a:pPr/>
              <a:t>27.9.2009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6CD3-0983-4154-9322-788F690C965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C1D8A-9712-4496-B4E0-696BD3302F1E}" type="datetimeFigureOut">
              <a:rPr lang="sk-SK" smtClean="0"/>
              <a:pPr/>
              <a:t>27.9.2009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06CD3-0983-4154-9322-788F690C9652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konec_sweta.fvl.wm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70025"/>
          </a:xfrm>
        </p:spPr>
        <p:txBody>
          <a:bodyPr/>
          <a:lstStyle/>
          <a:p>
            <a:r>
              <a:rPr lang="sk-SK" dirty="0" smtClean="0">
                <a:solidFill>
                  <a:schemeClr val="bg1"/>
                </a:solidFill>
                <a:latin typeface="Algerian" pitchFamily="82" charset="0"/>
              </a:rPr>
              <a:t>Čierne diery</a:t>
            </a:r>
            <a:endParaRPr lang="sk-SK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14348" y="2214554"/>
            <a:ext cx="7643866" cy="4000528"/>
          </a:xfrm>
        </p:spPr>
        <p:txBody>
          <a:bodyPr>
            <a:normAutofit/>
          </a:bodyPr>
          <a:lstStyle/>
          <a:p>
            <a:pPr algn="l"/>
            <a:endParaRPr lang="sk-SK" b="1" dirty="0" smtClean="0">
              <a:solidFill>
                <a:schemeClr val="bg1"/>
              </a:solidFill>
            </a:endParaRPr>
          </a:p>
          <a:p>
            <a:pPr algn="l"/>
            <a:endParaRPr lang="sk-SK" dirty="0">
              <a:solidFill>
                <a:schemeClr val="bg1"/>
              </a:solidFill>
            </a:endParaRPr>
          </a:p>
          <a:p>
            <a:pPr algn="l"/>
            <a:endParaRPr lang="sk-SK" dirty="0"/>
          </a:p>
        </p:txBody>
      </p:sp>
      <p:pic>
        <p:nvPicPr>
          <p:cNvPr id="4" name="Obrázok 3" descr="black_hole_big_2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428736"/>
            <a:ext cx="7072362" cy="5143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Blackhol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357166"/>
            <a:ext cx="5286412" cy="57689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  <a:latin typeface="Algerian" pitchFamily="82" charset="0"/>
              </a:rPr>
              <a:t>Koniec slnka</a:t>
            </a:r>
            <a:endParaRPr lang="sk-SK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>
                <a:solidFill>
                  <a:schemeClr val="bg1"/>
                </a:solidFill>
                <a:latin typeface="Colonna MT" pitchFamily="82" charset="0"/>
              </a:rPr>
              <a:t>Ďalší vývoj Slnka bude pokračovať tak ako doteraz: jeho výkon bude stúpať tempom  1 %/100 </a:t>
            </a:r>
            <a:r>
              <a:rPr lang="sk-SK" dirty="0" err="1" smtClean="0">
                <a:solidFill>
                  <a:schemeClr val="bg1"/>
                </a:solidFill>
                <a:latin typeface="Colonna MT" pitchFamily="82" charset="0"/>
              </a:rPr>
              <a:t>mil</a:t>
            </a:r>
            <a:r>
              <a:rPr lang="sk-SK" dirty="0" smtClean="0">
                <a:solidFill>
                  <a:schemeClr val="bg1"/>
                </a:solidFill>
                <a:latin typeface="Colonna MT" pitchFamily="82" charset="0"/>
              </a:rPr>
              <a:t> rokov. Na Zemi by mala stúpať teplota, a to asi o 1 °C za 160 mil. rokov, čo za 1 miliardu rokov spôsobí veľmi rýchle odparovanie oceánov. Za ďalších 2,5 miliárd rokov, už nebude na Zemi voda v tekutom stave vôbec existovať a život úplne zanikne.</a:t>
            </a:r>
            <a:br>
              <a:rPr lang="sk-SK" dirty="0" smtClean="0">
                <a:solidFill>
                  <a:schemeClr val="bg1"/>
                </a:solidFill>
                <a:latin typeface="Colonna MT" pitchFamily="82" charset="0"/>
              </a:rPr>
            </a:br>
            <a:endParaRPr lang="sk-SK" dirty="0">
              <a:solidFill>
                <a:schemeClr val="bg1"/>
              </a:solidFill>
              <a:latin typeface="Colonna MT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Sun_lifex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071678"/>
            <a:ext cx="8715435" cy="28575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8" name="konec_sweta.fvl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7158" y="285728"/>
            <a:ext cx="8429684" cy="6322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solidFill>
                  <a:schemeClr val="bg1"/>
                </a:solidFill>
                <a:latin typeface="Algerian" pitchFamily="82" charset="0"/>
              </a:rPr>
              <a:t>Čierne diery</a:t>
            </a:r>
            <a:endParaRPr lang="sk-SK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114947"/>
          </a:xfrm>
        </p:spPr>
        <p:txBody>
          <a:bodyPr>
            <a:normAutofit fontScale="77500" lnSpcReduction="20000"/>
          </a:bodyPr>
          <a:lstStyle/>
          <a:p>
            <a:r>
              <a:rPr lang="sk-SK" sz="2600" dirty="0" smtClean="0">
                <a:solidFill>
                  <a:schemeClr val="bg1"/>
                </a:solidFill>
                <a:latin typeface="Colonna MT" pitchFamily="82" charset="0"/>
              </a:rPr>
              <a:t>Nijaký iný objekt vo vesmíre nevyvoláva vo verejnosti toľko nedorozumení ako čierne diery. Najčastejšie nezmysly, ktoré sa bežne šíria: „Čierne diery sú vysávačmi vesmíru.“ Alebo: „Čierne diery deštruujú a pohltia všetko.“</a:t>
            </a:r>
          </a:p>
          <a:p>
            <a:r>
              <a:rPr lang="sk-SK" sz="2600" dirty="0" smtClean="0">
                <a:solidFill>
                  <a:schemeClr val="bg1"/>
                </a:solidFill>
                <a:latin typeface="Colonna MT" pitchFamily="82" charset="0"/>
              </a:rPr>
              <a:t>Keď hviezdy s veľkou hmotnosťou spália všetok plyn, zrútia sa do seba. Tým sa zvýši ich príťažlivosť - sila, ktorá všetko priťahuje smerom do ich stredu. Príťažlivej sile nič neunikne, ani svetlo. Pevné telesá, ktoré sa takto vytvorili, nazývame čierne diery</a:t>
            </a:r>
            <a:r>
              <a:rPr lang="sk-SK" sz="2600" dirty="0" smtClean="0">
                <a:solidFill>
                  <a:schemeClr val="bg1"/>
                </a:solidFill>
                <a:latin typeface="Colonna MT" pitchFamily="82" charset="0"/>
              </a:rPr>
              <a:t>.</a:t>
            </a:r>
            <a:r>
              <a:rPr lang="sk-SK" sz="2800" dirty="0" smtClean="0">
                <a:solidFill>
                  <a:schemeClr val="bg1"/>
                </a:solidFill>
                <a:latin typeface="Colonna MT" pitchFamily="82" charset="0"/>
              </a:rPr>
              <a:t> V posledných rokoch boli objavené </a:t>
            </a:r>
            <a:r>
              <a:rPr lang="sk-SK" sz="2800" dirty="0" err="1" smtClean="0">
                <a:solidFill>
                  <a:schemeClr val="bg1"/>
                </a:solidFill>
                <a:latin typeface="Colonna MT" pitchFamily="82" charset="0"/>
              </a:rPr>
              <a:t>supermasívne</a:t>
            </a:r>
            <a:r>
              <a:rPr lang="sk-SK" sz="2800" dirty="0" smtClean="0">
                <a:solidFill>
                  <a:schemeClr val="bg1"/>
                </a:solidFill>
                <a:latin typeface="Colonna MT" pitchFamily="82" charset="0"/>
              </a:rPr>
              <a:t> čierne diery v mnohých galaxiách. Sú to s odstupom najhmotnejšie telesá vo vesmíre, </a:t>
            </a:r>
            <a:r>
              <a:rPr lang="sk-SK" sz="2800" dirty="0" err="1" smtClean="0">
                <a:solidFill>
                  <a:schemeClr val="bg1"/>
                </a:solidFill>
                <a:latin typeface="Colonna MT" pitchFamily="82" charset="0"/>
              </a:rPr>
              <a:t>niekoľkomilión</a:t>
            </a:r>
            <a:r>
              <a:rPr lang="sk-SK" sz="2800" dirty="0" smtClean="0">
                <a:solidFill>
                  <a:schemeClr val="bg1"/>
                </a:solidFill>
                <a:latin typeface="Colonna MT" pitchFamily="82" charset="0"/>
              </a:rPr>
              <a:t> – až </a:t>
            </a:r>
            <a:r>
              <a:rPr lang="sk-SK" sz="2800" dirty="0" err="1" smtClean="0">
                <a:solidFill>
                  <a:schemeClr val="bg1"/>
                </a:solidFill>
                <a:latin typeface="Colonna MT" pitchFamily="82" charset="0"/>
              </a:rPr>
              <a:t>niekoľkomiliárdkrát</a:t>
            </a:r>
            <a:r>
              <a:rPr lang="sk-SK" sz="2800" dirty="0" smtClean="0">
                <a:solidFill>
                  <a:schemeClr val="bg1"/>
                </a:solidFill>
                <a:latin typeface="Colonna MT" pitchFamily="82" charset="0"/>
              </a:rPr>
              <a:t> väčšie ako naše Slnko</a:t>
            </a:r>
            <a:r>
              <a:rPr lang="sk-SK" sz="2800" dirty="0" smtClean="0">
                <a:solidFill>
                  <a:schemeClr val="bg1"/>
                </a:solidFill>
                <a:latin typeface="Colonna MT" pitchFamily="82" charset="0"/>
              </a:rPr>
              <a:t>.</a:t>
            </a:r>
          </a:p>
          <a:p>
            <a:r>
              <a:rPr lang="sk-SK" sz="2800" dirty="0" smtClean="0">
                <a:solidFill>
                  <a:schemeClr val="bg1"/>
                </a:solidFill>
                <a:latin typeface="Colonna MT" pitchFamily="82" charset="0"/>
              </a:rPr>
              <a:t>. </a:t>
            </a:r>
            <a:r>
              <a:rPr lang="sk-SK" sz="2800" dirty="0" err="1" smtClean="0">
                <a:solidFill>
                  <a:schemeClr val="bg1"/>
                </a:solidFill>
                <a:latin typeface="Colonna MT" pitchFamily="82" charset="0"/>
              </a:rPr>
              <a:t>Steven</a:t>
            </a:r>
            <a:r>
              <a:rPr lang="sk-SK" sz="2800" dirty="0" smtClean="0">
                <a:solidFill>
                  <a:schemeClr val="bg1"/>
                </a:solidFill>
                <a:latin typeface="Colonna MT" pitchFamily="82" charset="0"/>
              </a:rPr>
              <a:t> </a:t>
            </a:r>
            <a:r>
              <a:rPr lang="sk-SK" sz="2800" dirty="0" err="1" smtClean="0">
                <a:solidFill>
                  <a:schemeClr val="bg1"/>
                </a:solidFill>
                <a:latin typeface="Colonna MT" pitchFamily="82" charset="0"/>
              </a:rPr>
              <a:t>Hawking</a:t>
            </a:r>
            <a:r>
              <a:rPr lang="sk-SK" sz="2800" dirty="0" smtClean="0">
                <a:solidFill>
                  <a:schemeClr val="bg1"/>
                </a:solidFill>
                <a:latin typeface="Colonna MT" pitchFamily="82" charset="0"/>
              </a:rPr>
              <a:t> navrhol aj tretí, doteraz neobjavený typ čiernej diery. Tieto </a:t>
            </a:r>
            <a:r>
              <a:rPr lang="sk-SK" sz="2800" dirty="0" err="1" smtClean="0">
                <a:solidFill>
                  <a:schemeClr val="bg1"/>
                </a:solidFill>
                <a:latin typeface="Colonna MT" pitchFamily="82" charset="0"/>
              </a:rPr>
              <a:t>primordiálne</a:t>
            </a:r>
            <a:r>
              <a:rPr lang="sk-SK" sz="2800" dirty="0" smtClean="0">
                <a:solidFill>
                  <a:schemeClr val="bg1"/>
                </a:solidFill>
                <a:latin typeface="Colonna MT" pitchFamily="82" charset="0"/>
              </a:rPr>
              <a:t> či mini čierne diery sa teoreticky mohli sformovať na začiatku času, keď sa z big </a:t>
            </a:r>
            <a:r>
              <a:rPr lang="sk-SK" sz="2800" dirty="0" err="1" smtClean="0">
                <a:solidFill>
                  <a:schemeClr val="bg1"/>
                </a:solidFill>
                <a:latin typeface="Colonna MT" pitchFamily="82" charset="0"/>
              </a:rPr>
              <a:t>bangu</a:t>
            </a:r>
            <a:r>
              <a:rPr lang="sk-SK" sz="2800" dirty="0" smtClean="0">
                <a:solidFill>
                  <a:schemeClr val="bg1"/>
                </a:solidFill>
                <a:latin typeface="Colonna MT" pitchFamily="82" charset="0"/>
              </a:rPr>
              <a:t> zrodil vesmír plný malých, ale </a:t>
            </a:r>
            <a:r>
              <a:rPr lang="sk-SK" sz="2800" dirty="0" err="1" smtClean="0">
                <a:solidFill>
                  <a:schemeClr val="bg1"/>
                </a:solidFill>
                <a:latin typeface="Colonna MT" pitchFamily="82" charset="0"/>
              </a:rPr>
              <a:t>superkomprimovaných</a:t>
            </a:r>
            <a:r>
              <a:rPr lang="sk-SK" sz="2800" dirty="0" smtClean="0">
                <a:solidFill>
                  <a:schemeClr val="bg1"/>
                </a:solidFill>
                <a:latin typeface="Colonna MT" pitchFamily="82" charset="0"/>
              </a:rPr>
              <a:t> balíkov hmoty. Slovo malý je relatívne: </a:t>
            </a:r>
            <a:r>
              <a:rPr lang="sk-SK" sz="2800" dirty="0" err="1" smtClean="0">
                <a:solidFill>
                  <a:schemeClr val="bg1"/>
                </a:solidFill>
                <a:latin typeface="Colonna MT" pitchFamily="82" charset="0"/>
              </a:rPr>
              <a:t>miničierne</a:t>
            </a:r>
            <a:r>
              <a:rPr lang="sk-SK" sz="2800" dirty="0" smtClean="0">
                <a:solidFill>
                  <a:schemeClr val="bg1"/>
                </a:solidFill>
                <a:latin typeface="Colonna MT" pitchFamily="82" charset="0"/>
              </a:rPr>
              <a:t> diery mali podľa </a:t>
            </a:r>
            <a:r>
              <a:rPr lang="sk-SK" sz="2800" dirty="0" err="1" smtClean="0">
                <a:solidFill>
                  <a:schemeClr val="bg1"/>
                </a:solidFill>
                <a:latin typeface="Colonna MT" pitchFamily="82" charset="0"/>
              </a:rPr>
              <a:t>Hawkinga</a:t>
            </a:r>
            <a:r>
              <a:rPr lang="sk-SK" sz="2800" dirty="0" smtClean="0">
                <a:solidFill>
                  <a:schemeClr val="bg1"/>
                </a:solidFill>
                <a:latin typeface="Colonna MT" pitchFamily="82" charset="0"/>
              </a:rPr>
              <a:t> hmotnosť od 1 gramu až po hmotnosť veľkej planéty.</a:t>
            </a:r>
          </a:p>
          <a:p>
            <a:endParaRPr lang="sk-SK" sz="2800" dirty="0" smtClean="0"/>
          </a:p>
          <a:p>
            <a:endParaRPr lang="sk-SK" sz="2600" dirty="0" smtClean="0">
              <a:solidFill>
                <a:schemeClr val="bg1"/>
              </a:solidFill>
              <a:latin typeface="Colonna MT" pitchFamily="82" charset="0"/>
            </a:endParaRP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192764" cy="45719"/>
          </a:xfrm>
        </p:spPr>
        <p:txBody>
          <a:bodyPr>
            <a:normAutofit fontScale="90000"/>
          </a:bodyPr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sk-SK" dirty="0">
                <a:solidFill>
                  <a:schemeClr val="bg1"/>
                </a:solidFill>
                <a:latin typeface="Colonna MT" pitchFamily="82" charset="0"/>
              </a:rPr>
              <a:t>Súčasné predstavy o čiernej diere odvodil </a:t>
            </a:r>
            <a:r>
              <a:rPr lang="sk-SK" dirty="0" err="1">
                <a:solidFill>
                  <a:schemeClr val="bg1"/>
                </a:solidFill>
                <a:latin typeface="Colonna MT" pitchFamily="82" charset="0"/>
              </a:rPr>
              <a:t>Robert</a:t>
            </a:r>
            <a:r>
              <a:rPr lang="sk-SK" dirty="0">
                <a:solidFill>
                  <a:schemeClr val="bg1"/>
                </a:solidFill>
                <a:latin typeface="Colonna MT" pitchFamily="82" charset="0"/>
              </a:rPr>
              <a:t> </a:t>
            </a:r>
            <a:r>
              <a:rPr lang="sk-SK" dirty="0" err="1">
                <a:solidFill>
                  <a:schemeClr val="bg1"/>
                </a:solidFill>
                <a:latin typeface="Colonna MT" pitchFamily="82" charset="0"/>
              </a:rPr>
              <a:t>Oppenheimer</a:t>
            </a:r>
            <a:r>
              <a:rPr lang="sk-SK" dirty="0">
                <a:solidFill>
                  <a:schemeClr val="bg1"/>
                </a:solidFill>
                <a:latin typeface="Colonna MT" pitchFamily="82" charset="0"/>
              </a:rPr>
              <a:t> z Einsteinovej všeobecnej teórie relativity. Z </a:t>
            </a:r>
            <a:r>
              <a:rPr lang="sk-SK" dirty="0" err="1">
                <a:solidFill>
                  <a:schemeClr val="bg1"/>
                </a:solidFill>
                <a:latin typeface="Colonna MT" pitchFamily="82" charset="0"/>
              </a:rPr>
              <a:t>Einsteinovych</a:t>
            </a:r>
            <a:r>
              <a:rPr lang="sk-SK" dirty="0">
                <a:solidFill>
                  <a:schemeClr val="bg1"/>
                </a:solidFill>
                <a:latin typeface="Colonna MT" pitchFamily="82" charset="0"/>
              </a:rPr>
              <a:t> rovníc vyplýva, že ak je hmota dostatočne hustá, jej gravitácia dokáže eliminovať všetky ostatné efekty a vytvorí priestor, z ktorého ani hmota ani svetlo nemôžu uniknúť. Názov „čierna diera“ po prvýkrát použil astrofyzik z </a:t>
            </a:r>
            <a:r>
              <a:rPr lang="sk-SK" dirty="0" err="1">
                <a:solidFill>
                  <a:schemeClr val="bg1"/>
                </a:solidFill>
                <a:latin typeface="Colonna MT" pitchFamily="82" charset="0"/>
              </a:rPr>
              <a:t>Princetonu</a:t>
            </a:r>
            <a:r>
              <a:rPr lang="sk-SK" dirty="0">
                <a:solidFill>
                  <a:schemeClr val="bg1"/>
                </a:solidFill>
                <a:latin typeface="Colonna MT" pitchFamily="82" charset="0"/>
              </a:rPr>
              <a:t> </a:t>
            </a:r>
            <a:r>
              <a:rPr lang="sk-SK" dirty="0" err="1">
                <a:solidFill>
                  <a:schemeClr val="bg1"/>
                </a:solidFill>
                <a:latin typeface="Colonna MT" pitchFamily="82" charset="0"/>
              </a:rPr>
              <a:t>John</a:t>
            </a:r>
            <a:r>
              <a:rPr lang="sk-SK" dirty="0">
                <a:solidFill>
                  <a:schemeClr val="bg1"/>
                </a:solidFill>
                <a:latin typeface="Colonna MT" pitchFamily="82" charset="0"/>
              </a:rPr>
              <a:t> </a:t>
            </a:r>
            <a:r>
              <a:rPr lang="sk-SK" dirty="0" err="1">
                <a:solidFill>
                  <a:schemeClr val="bg1"/>
                </a:solidFill>
                <a:latin typeface="Colonna MT" pitchFamily="82" charset="0"/>
              </a:rPr>
              <a:t>Wheeler</a:t>
            </a:r>
            <a:r>
              <a:rPr lang="sk-SK" dirty="0">
                <a:solidFill>
                  <a:schemeClr val="bg1"/>
                </a:solidFill>
                <a:latin typeface="Colonna MT" pitchFamily="82" charset="0"/>
              </a:rPr>
              <a:t>. Vo svojej prednáške z roku 1967 označil takto oblasť, z ktorej neuniká ani svetlo.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026" name="Picture 2" descr="C:\Documents and Settings\Gregor\Desktop\einstei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0"/>
            <a:ext cx="531971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dier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714356"/>
            <a:ext cx="8286808" cy="57150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cierna dier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571480"/>
            <a:ext cx="8286808" cy="58579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525963"/>
          </a:xfrm>
        </p:spPr>
        <p:txBody>
          <a:bodyPr>
            <a:normAutofit/>
          </a:bodyPr>
          <a:lstStyle/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sk-SK" dirty="0">
                <a:solidFill>
                  <a:schemeClr val="bg1"/>
                </a:solidFill>
                <a:latin typeface="Colonna MT" pitchFamily="82" charset="0"/>
              </a:rPr>
              <a:t>Teda: čierne diery nie sú diery. Čím sú teda? Gigantickými kozmickými vysávačmi? Najmenej z dvoch dôvodov nemožno čierne diery považovať za efektívny </a:t>
            </a:r>
            <a:r>
              <a:rPr lang="sk-SK" dirty="0" err="1">
                <a:solidFill>
                  <a:schemeClr val="bg1"/>
                </a:solidFill>
                <a:latin typeface="Colonna MT" pitchFamily="82" charset="0"/>
              </a:rPr>
              <a:t>zhusťovač</a:t>
            </a:r>
            <a:r>
              <a:rPr lang="sk-SK" dirty="0">
                <a:solidFill>
                  <a:schemeClr val="bg1"/>
                </a:solidFill>
                <a:latin typeface="Colonna MT" pitchFamily="82" charset="0"/>
              </a:rPr>
              <a:t> hmoty.</a:t>
            </a:r>
          </a:p>
          <a:p>
            <a:r>
              <a:rPr lang="sk-SK" dirty="0">
                <a:solidFill>
                  <a:schemeClr val="bg1"/>
                </a:solidFill>
                <a:latin typeface="Colonna MT" pitchFamily="82" charset="0"/>
              </a:rPr>
              <a:t>Vari s najbizarnejším vysvetlením povahy čiernej diery vyrukovali niekoľkí americkí teológovia. Na istej cirkevnej škole označili čiernu dieru za peklo, alebo za miesto, kde prebývajú duše nenarodených detí. 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funny-picture-112792458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857232"/>
            <a:ext cx="7143800" cy="52689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257</Words>
  <Application>Microsoft Office PowerPoint</Application>
  <PresentationFormat>Prezentácia na obrazovke (4:3)</PresentationFormat>
  <Paragraphs>12</Paragraphs>
  <Slides>13</Slides>
  <Notes>0</Notes>
  <HiddenSlides>0</HiddenSlides>
  <MMClips>1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Motív Office</vt:lpstr>
      <vt:lpstr>Čierne diery</vt:lpstr>
      <vt:lpstr>Čierne diery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Koniec slnka</vt:lpstr>
      <vt:lpstr>Snímka 12</vt:lpstr>
      <vt:lpstr>Snímka 13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Čierne diery</dc:title>
  <dc:creator>GregMp5</dc:creator>
  <cp:lastModifiedBy>GregMp5</cp:lastModifiedBy>
  <cp:revision>8</cp:revision>
  <dcterms:created xsi:type="dcterms:W3CDTF">2009-09-27T13:27:41Z</dcterms:created>
  <dcterms:modified xsi:type="dcterms:W3CDTF">2009-09-27T17:27:37Z</dcterms:modified>
</cp:coreProperties>
</file>