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9" r:id="rId15"/>
    <p:sldId id="260" r:id="rId16"/>
    <p:sldId id="272" r:id="rId17"/>
    <p:sldId id="271" r:id="rId18"/>
    <p:sldId id="281" r:id="rId19"/>
    <p:sldId id="276" r:id="rId20"/>
    <p:sldId id="277" r:id="rId21"/>
    <p:sldId id="278" r:id="rId22"/>
    <p:sldId id="279" r:id="rId23"/>
    <p:sldId id="280" r:id="rId24"/>
    <p:sldId id="274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865A02-2D9B-4A47-BC9C-9654A269712E}" type="datetimeFigureOut">
              <a:rPr lang="sk-SK" smtClean="0"/>
              <a:pPr/>
              <a:t>20. 9. 2009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89D41C-2938-4AF9-880D-0CCBAE9F6E5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29600" cy="118585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kozmická rýchlosť</a:t>
            </a:r>
            <a:endParaRPr lang="sk-SK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Kruhová rýchlosť</a:t>
            </a:r>
            <a:endParaRPr lang="sk-SK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29058" y="3000372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tiež</a:t>
            </a:r>
            <a:endParaRPr lang="sk-SK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233738" y="32067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284538" y="302736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340100" y="2870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429000" y="2743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3544888" y="26193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3678238" y="2514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3829050" y="2403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963988" y="2336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4114800" y="2286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7200" y="2254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4446588" y="22256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4632325" y="2241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4797425" y="22701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4973638" y="23463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5141913" y="2438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5262563" y="25225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5370513" y="2590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462588" y="27193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5538788" y="2819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5599113" y="2919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659438" y="3048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5715000" y="3200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5726113" y="33591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5715000" y="3505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5699125" y="3657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5667375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7" name="Oval 29"/>
          <p:cNvSpPr>
            <a:spLocks noChangeArrowheads="1"/>
          </p:cNvSpPr>
          <p:nvPr/>
        </p:nvSpPr>
        <p:spPr bwMode="auto">
          <a:xfrm>
            <a:off x="5614988" y="3886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5554663" y="39989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5491163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5413375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>
            <a:off x="53340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52578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3" name="Oval 35"/>
          <p:cNvSpPr>
            <a:spLocks noChangeArrowheads="1"/>
          </p:cNvSpPr>
          <p:nvPr/>
        </p:nvSpPr>
        <p:spPr bwMode="auto">
          <a:xfrm>
            <a:off x="5181600" y="4419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4" name="Oval 36"/>
          <p:cNvSpPr>
            <a:spLocks noChangeArrowheads="1"/>
          </p:cNvSpPr>
          <p:nvPr/>
        </p:nvSpPr>
        <p:spPr bwMode="auto">
          <a:xfrm>
            <a:off x="5105400" y="4443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5" name="Oval 37"/>
          <p:cNvSpPr>
            <a:spLocks noChangeArrowheads="1"/>
          </p:cNvSpPr>
          <p:nvPr/>
        </p:nvSpPr>
        <p:spPr bwMode="auto">
          <a:xfrm>
            <a:off x="5029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6" name="Oval 38"/>
          <p:cNvSpPr>
            <a:spLocks noChangeArrowheads="1"/>
          </p:cNvSpPr>
          <p:nvPr/>
        </p:nvSpPr>
        <p:spPr bwMode="auto">
          <a:xfrm>
            <a:off x="4908550" y="45323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4764088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4611688" y="4587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4492625" y="45942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4368800" y="45958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4191000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4054475" y="4540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 flipH="1" flipV="1">
            <a:off x="3886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 flipH="1" flipV="1">
            <a:off x="3778250" y="4435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 flipH="1" flipV="1">
            <a:off x="36576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 flipH="1" flipV="1">
            <a:off x="35814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 flipH="1" flipV="1">
            <a:off x="3500438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 flipH="1" flipV="1">
            <a:off x="3436938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 flipH="1" flipV="1">
            <a:off x="3376613" y="4038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 flipH="1" flipV="1">
            <a:off x="3305175" y="38989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 flipH="1" flipV="1">
            <a:off x="3252788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 flipH="1" flipV="1">
            <a:off x="3208338" y="3638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 flipH="1" flipV="1">
            <a:off x="3200400" y="34940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37951" name="Picture 63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25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75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25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75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25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75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25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75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25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75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325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475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5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25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775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925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75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15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25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75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45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25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675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825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7926" grpId="0" animBg="1"/>
      <p:bldP spid="37927" grpId="0" animBg="1"/>
      <p:bldP spid="37928" grpId="0" animBg="1"/>
      <p:bldP spid="37929" grpId="0" animBg="1"/>
      <p:bldP spid="37930" grpId="0" animBg="1"/>
      <p:bldP spid="37931" grpId="0" animBg="1"/>
      <p:bldP spid="37932" grpId="0" animBg="1"/>
      <p:bldP spid="37933" grpId="0" animBg="1"/>
      <p:bldP spid="37934" grpId="0" animBg="1"/>
      <p:bldP spid="37935" grpId="0" animBg="1"/>
      <p:bldP spid="37936" grpId="0" animBg="1"/>
      <p:bldP spid="37937" grpId="0" animBg="1"/>
      <p:bldP spid="37938" grpId="0" animBg="1"/>
      <p:bldP spid="37939" grpId="0" animBg="1"/>
      <p:bldP spid="37940" grpId="0" animBg="1"/>
      <p:bldP spid="37941" grpId="0" animBg="1"/>
      <p:bldP spid="37942" grpId="0" animBg="1"/>
      <p:bldP spid="379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6" name="Oval 56"/>
          <p:cNvSpPr>
            <a:spLocks noChangeArrowheads="1"/>
          </p:cNvSpPr>
          <p:nvPr/>
        </p:nvSpPr>
        <p:spPr bwMode="auto">
          <a:xfrm>
            <a:off x="3314700" y="2324100"/>
            <a:ext cx="2514600" cy="23622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3232150" y="31464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3294063" y="29845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359150" y="28463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429000" y="2743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3544888" y="26193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678238" y="2514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829050" y="2403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3963988" y="2336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4114800" y="2286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267200" y="2254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4446588" y="22256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4632325" y="2241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4797425" y="22701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973638" y="23463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5141913" y="2438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262563" y="25225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370513" y="2590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462588" y="27193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5538788" y="2819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599113" y="2919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659438" y="3048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5715000" y="3200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726113" y="33591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715000" y="3505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5699125" y="3657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5667375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5614988" y="3886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5554663" y="39989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5491163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5413375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53340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52578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5181600" y="4419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5105400" y="4443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5029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908550" y="45323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764088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4611688" y="4587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492625" y="45942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4368800" y="45958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191000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54475" y="4540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 flipH="1" flipV="1">
            <a:off x="3886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 flipH="1" flipV="1">
            <a:off x="3778250" y="4435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 flipH="1" flipV="1">
            <a:off x="36576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 flipH="1" flipV="1">
            <a:off x="35814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 flipH="1" flipV="1">
            <a:off x="3500438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09" name="Oval 49"/>
          <p:cNvSpPr>
            <a:spLocks noChangeArrowheads="1"/>
          </p:cNvSpPr>
          <p:nvPr/>
        </p:nvSpPr>
        <p:spPr bwMode="auto">
          <a:xfrm flipH="1" flipV="1">
            <a:off x="3436938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0" name="Oval 50"/>
          <p:cNvSpPr>
            <a:spLocks noChangeArrowheads="1"/>
          </p:cNvSpPr>
          <p:nvPr/>
        </p:nvSpPr>
        <p:spPr bwMode="auto">
          <a:xfrm flipH="1" flipV="1">
            <a:off x="3376613" y="4038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1" name="Oval 51"/>
          <p:cNvSpPr>
            <a:spLocks noChangeArrowheads="1"/>
          </p:cNvSpPr>
          <p:nvPr/>
        </p:nvSpPr>
        <p:spPr bwMode="auto">
          <a:xfrm flipH="1" flipV="1">
            <a:off x="3305175" y="38989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2" name="Oval 52"/>
          <p:cNvSpPr>
            <a:spLocks noChangeArrowheads="1"/>
          </p:cNvSpPr>
          <p:nvPr/>
        </p:nvSpPr>
        <p:spPr bwMode="auto">
          <a:xfrm flipH="1" flipV="1">
            <a:off x="3252788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3" name="Oval 53"/>
          <p:cNvSpPr>
            <a:spLocks noChangeArrowheads="1"/>
          </p:cNvSpPr>
          <p:nvPr/>
        </p:nvSpPr>
        <p:spPr bwMode="auto">
          <a:xfrm flipH="1" flipV="1">
            <a:off x="3208338" y="3638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14" name="Oval 54"/>
          <p:cNvSpPr>
            <a:spLocks noChangeArrowheads="1"/>
          </p:cNvSpPr>
          <p:nvPr/>
        </p:nvSpPr>
        <p:spPr bwMode="auto">
          <a:xfrm flipH="1" flipV="1">
            <a:off x="3200400" y="34940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41017" name="Picture 57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sp>
        <p:nvSpPr>
          <p:cNvPr id="41018" name="Oval 58"/>
          <p:cNvSpPr>
            <a:spLocks noChangeArrowheads="1"/>
          </p:cNvSpPr>
          <p:nvPr/>
        </p:nvSpPr>
        <p:spPr bwMode="auto">
          <a:xfrm flipH="1" flipV="1">
            <a:off x="3205163" y="33162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"/>
                            </p:stCondLst>
                            <p:childTnLst>
                              <p:par>
                                <p:cTn id="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75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25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75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25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75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25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75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25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75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5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25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75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5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25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475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5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25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75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5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25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6"/>
                                            </p:cond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75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5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225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3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375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4"/>
                                            </p:cond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45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25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6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675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75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825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2"/>
                                            </p:cond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9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  <p:bldP spid="40989" grpId="0" animBg="1"/>
      <p:bldP spid="40990" grpId="0" animBg="1"/>
      <p:bldP spid="40991" grpId="0" animBg="1"/>
      <p:bldP spid="40992" grpId="0" animBg="1"/>
      <p:bldP spid="40993" grpId="0" animBg="1"/>
      <p:bldP spid="40994" grpId="0" animBg="1"/>
      <p:bldP spid="40995" grpId="0" animBg="1"/>
      <p:bldP spid="40996" grpId="0" animBg="1"/>
      <p:bldP spid="40997" grpId="0" animBg="1"/>
      <p:bldP spid="40998" grpId="0" animBg="1"/>
      <p:bldP spid="40999" grpId="0" animBg="1"/>
      <p:bldP spid="41000" grpId="0" animBg="1"/>
      <p:bldP spid="41001" grpId="0" animBg="1"/>
      <p:bldP spid="41002" grpId="0" animBg="1"/>
      <p:bldP spid="41003" grpId="0" animBg="1"/>
      <p:bldP spid="41004" grpId="0" animBg="1"/>
      <p:bldP spid="41005" grpId="0" animBg="1"/>
      <p:bldP spid="41006" grpId="0" animBg="1"/>
      <p:bldP spid="41007" grpId="0" animBg="1"/>
      <p:bldP spid="41008" grpId="0" animBg="1"/>
      <p:bldP spid="41009" grpId="0" animBg="1"/>
      <p:bldP spid="41010" grpId="0" animBg="1"/>
      <p:bldP spid="41011" grpId="0" animBg="1"/>
      <p:bldP spid="41012" grpId="0" animBg="1"/>
      <p:bldP spid="41013" grpId="0" animBg="1"/>
      <p:bldP spid="41014" grpId="0" animBg="1"/>
      <p:bldP spid="410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8" name="Oval 56"/>
          <p:cNvSpPr>
            <a:spLocks noChangeArrowheads="1"/>
          </p:cNvSpPr>
          <p:nvPr/>
        </p:nvSpPr>
        <p:spPr bwMode="auto">
          <a:xfrm>
            <a:off x="3314700" y="2324100"/>
            <a:ext cx="2514600" cy="23622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3241675" y="314166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3284538" y="29845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335338" y="28559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429000" y="2743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3544888" y="26193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3678238" y="2514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829050" y="2403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963988" y="2336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4114800" y="2286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4267200" y="2254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4446588" y="22256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4632325" y="2241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4797425" y="22701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4973638" y="23463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5141913" y="2438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5262563" y="25225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5370513" y="2590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5462588" y="27193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5538788" y="2819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5599113" y="2919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4" name="Oval 22"/>
          <p:cNvSpPr>
            <a:spLocks noChangeArrowheads="1"/>
          </p:cNvSpPr>
          <p:nvPr/>
        </p:nvSpPr>
        <p:spPr bwMode="auto">
          <a:xfrm>
            <a:off x="5659438" y="3048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5715000" y="3200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5726113" y="33591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>
            <a:off x="5715000" y="3505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>
            <a:off x="5699125" y="3657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5667375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5614988" y="3886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5554663" y="39989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5491163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5413375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4" name="Oval 32"/>
          <p:cNvSpPr>
            <a:spLocks noChangeArrowheads="1"/>
          </p:cNvSpPr>
          <p:nvPr/>
        </p:nvSpPr>
        <p:spPr bwMode="auto">
          <a:xfrm>
            <a:off x="53340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52578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6" name="Oval 34"/>
          <p:cNvSpPr>
            <a:spLocks noChangeArrowheads="1"/>
          </p:cNvSpPr>
          <p:nvPr/>
        </p:nvSpPr>
        <p:spPr bwMode="auto">
          <a:xfrm>
            <a:off x="5181600" y="4419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5105400" y="4443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5029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69" name="Oval 37"/>
          <p:cNvSpPr>
            <a:spLocks noChangeArrowheads="1"/>
          </p:cNvSpPr>
          <p:nvPr/>
        </p:nvSpPr>
        <p:spPr bwMode="auto">
          <a:xfrm>
            <a:off x="4908550" y="45323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0" name="Oval 38"/>
          <p:cNvSpPr>
            <a:spLocks noChangeArrowheads="1"/>
          </p:cNvSpPr>
          <p:nvPr/>
        </p:nvSpPr>
        <p:spPr bwMode="auto">
          <a:xfrm>
            <a:off x="4764088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4611688" y="4587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2" name="Oval 40"/>
          <p:cNvSpPr>
            <a:spLocks noChangeArrowheads="1"/>
          </p:cNvSpPr>
          <p:nvPr/>
        </p:nvSpPr>
        <p:spPr bwMode="auto">
          <a:xfrm>
            <a:off x="4492625" y="45942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3" name="Oval 41"/>
          <p:cNvSpPr>
            <a:spLocks noChangeArrowheads="1"/>
          </p:cNvSpPr>
          <p:nvPr/>
        </p:nvSpPr>
        <p:spPr bwMode="auto">
          <a:xfrm>
            <a:off x="4368800" y="45958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4" name="Oval 42"/>
          <p:cNvSpPr>
            <a:spLocks noChangeArrowheads="1"/>
          </p:cNvSpPr>
          <p:nvPr/>
        </p:nvSpPr>
        <p:spPr bwMode="auto">
          <a:xfrm>
            <a:off x="4191000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5" name="Oval 43"/>
          <p:cNvSpPr>
            <a:spLocks noChangeArrowheads="1"/>
          </p:cNvSpPr>
          <p:nvPr/>
        </p:nvSpPr>
        <p:spPr bwMode="auto">
          <a:xfrm>
            <a:off x="4054475" y="4540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6" name="Oval 44"/>
          <p:cNvSpPr>
            <a:spLocks noChangeArrowheads="1"/>
          </p:cNvSpPr>
          <p:nvPr/>
        </p:nvSpPr>
        <p:spPr bwMode="auto">
          <a:xfrm flipH="1" flipV="1">
            <a:off x="3886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7" name="Oval 45"/>
          <p:cNvSpPr>
            <a:spLocks noChangeArrowheads="1"/>
          </p:cNvSpPr>
          <p:nvPr/>
        </p:nvSpPr>
        <p:spPr bwMode="auto">
          <a:xfrm flipH="1" flipV="1">
            <a:off x="3778250" y="4435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8" name="Oval 46"/>
          <p:cNvSpPr>
            <a:spLocks noChangeArrowheads="1"/>
          </p:cNvSpPr>
          <p:nvPr/>
        </p:nvSpPr>
        <p:spPr bwMode="auto">
          <a:xfrm flipH="1" flipV="1">
            <a:off x="36576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79" name="Oval 47"/>
          <p:cNvSpPr>
            <a:spLocks noChangeArrowheads="1"/>
          </p:cNvSpPr>
          <p:nvPr/>
        </p:nvSpPr>
        <p:spPr bwMode="auto">
          <a:xfrm flipH="1" flipV="1">
            <a:off x="35814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0" name="Oval 48"/>
          <p:cNvSpPr>
            <a:spLocks noChangeArrowheads="1"/>
          </p:cNvSpPr>
          <p:nvPr/>
        </p:nvSpPr>
        <p:spPr bwMode="auto">
          <a:xfrm flipH="1" flipV="1">
            <a:off x="3500438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1" name="Oval 49"/>
          <p:cNvSpPr>
            <a:spLocks noChangeArrowheads="1"/>
          </p:cNvSpPr>
          <p:nvPr/>
        </p:nvSpPr>
        <p:spPr bwMode="auto">
          <a:xfrm flipH="1" flipV="1">
            <a:off x="3436938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2" name="Oval 50"/>
          <p:cNvSpPr>
            <a:spLocks noChangeArrowheads="1"/>
          </p:cNvSpPr>
          <p:nvPr/>
        </p:nvSpPr>
        <p:spPr bwMode="auto">
          <a:xfrm flipH="1" flipV="1">
            <a:off x="3376613" y="4038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3" name="Oval 51"/>
          <p:cNvSpPr>
            <a:spLocks noChangeArrowheads="1"/>
          </p:cNvSpPr>
          <p:nvPr/>
        </p:nvSpPr>
        <p:spPr bwMode="auto">
          <a:xfrm flipH="1" flipV="1">
            <a:off x="3305175" y="38989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4" name="Oval 52"/>
          <p:cNvSpPr>
            <a:spLocks noChangeArrowheads="1"/>
          </p:cNvSpPr>
          <p:nvPr/>
        </p:nvSpPr>
        <p:spPr bwMode="auto">
          <a:xfrm flipH="1" flipV="1">
            <a:off x="3252788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5" name="Oval 53"/>
          <p:cNvSpPr>
            <a:spLocks noChangeArrowheads="1"/>
          </p:cNvSpPr>
          <p:nvPr/>
        </p:nvSpPr>
        <p:spPr bwMode="auto">
          <a:xfrm flipH="1" flipV="1">
            <a:off x="3208338" y="3638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086" name="Oval 54"/>
          <p:cNvSpPr>
            <a:spLocks noChangeArrowheads="1"/>
          </p:cNvSpPr>
          <p:nvPr/>
        </p:nvSpPr>
        <p:spPr bwMode="auto">
          <a:xfrm flipH="1" flipV="1">
            <a:off x="3200400" y="34940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44089" name="Picture 57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sp>
        <p:nvSpPr>
          <p:cNvPr id="44090" name="Oval 58"/>
          <p:cNvSpPr>
            <a:spLocks noChangeArrowheads="1"/>
          </p:cNvSpPr>
          <p:nvPr/>
        </p:nvSpPr>
        <p:spPr bwMode="auto">
          <a:xfrm flipH="1" flipV="1">
            <a:off x="3200400" y="33099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"/>
                            </p:stCondLst>
                            <p:childTnLst>
                              <p:par>
                                <p:cTn id="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75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25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75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25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75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25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75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25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75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5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25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75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5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25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475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5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25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75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5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25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6"/>
                                            </p:cond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75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5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225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3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375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4"/>
                                            </p:cond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45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25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6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675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75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825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2"/>
                                            </p:cond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9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 animBg="1"/>
      <p:bldP spid="44061" grpId="0" animBg="1"/>
      <p:bldP spid="44062" grpId="0" animBg="1"/>
      <p:bldP spid="44063" grpId="0" animBg="1"/>
      <p:bldP spid="44064" grpId="0" animBg="1"/>
      <p:bldP spid="44065" grpId="0" animBg="1"/>
      <p:bldP spid="44066" grpId="0" animBg="1"/>
      <p:bldP spid="44067" grpId="0" animBg="1"/>
      <p:bldP spid="44068" grpId="0" animBg="1"/>
      <p:bldP spid="44069" grpId="0" animBg="1"/>
      <p:bldP spid="44070" grpId="0" animBg="1"/>
      <p:bldP spid="44071" grpId="0" animBg="1"/>
      <p:bldP spid="44072" grpId="0" animBg="1"/>
      <p:bldP spid="44073" grpId="0" animBg="1"/>
      <p:bldP spid="44074" grpId="0" animBg="1"/>
      <p:bldP spid="44075" grpId="0" animBg="1"/>
      <p:bldP spid="44076" grpId="0" animBg="1"/>
      <p:bldP spid="44077" grpId="0" animBg="1"/>
      <p:bldP spid="44078" grpId="0" animBg="1"/>
      <p:bldP spid="44079" grpId="0" animBg="1"/>
      <p:bldP spid="44080" grpId="0" animBg="1"/>
      <p:bldP spid="44081" grpId="0" animBg="1"/>
      <p:bldP spid="44082" grpId="0" animBg="1"/>
      <p:bldP spid="44083" grpId="0" animBg="1"/>
      <p:bldP spid="44084" grpId="0" animBg="1"/>
      <p:bldP spid="44085" grpId="0" animBg="1"/>
      <p:bldP spid="44086" grpId="0" animBg="1"/>
      <p:bldP spid="440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37" name="Picture 57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1538" y="928670"/>
            <a:ext cx="703429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kozmická rýchlosť </a:t>
            </a:r>
            <a:endParaRPr lang="sk-SK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857620" y="2714620"/>
            <a:ext cx="1285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tiež</a:t>
            </a:r>
            <a:endParaRPr lang="sk-SK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00232" y="4429132"/>
            <a:ext cx="5080237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Úniková rýchlosť</a:t>
            </a:r>
            <a:endParaRPr lang="sk-SK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285728"/>
            <a:ext cx="85010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 najnižšia rýchlosť, ktorou sa teleso zanedbateľne malej hmotnosti v danej výške pohybuje po parabolickej dráhe okolo centrálneho telesa.</a:t>
            </a:r>
          </a:p>
          <a:p>
            <a:pPr algn="ctr"/>
            <a:r>
              <a:rPr lang="sk-SK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Je to teda najnižšia možná rýchlosť, pri ktorej teleso môže definitívne opustiť sféru gravitačného vplyvu planéty.</a:t>
            </a:r>
            <a:endParaRPr lang="sk-SK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7" name="Picture 11" descr="C:\Users\Administrator\Desktop\JoJo\fyzika\300px-Soyuz_TMA-9_laun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3786214" cy="39481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108" name="Picture 12" descr="C:\Users\Administrator\Desktop\JoJo\fyzika\300px-Atlantis_Docked_to_M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928934"/>
            <a:ext cx="4143372" cy="375185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Administrator\Desktop\JoJo\fyzika\image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14348" y="500042"/>
            <a:ext cx="77153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Teda a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je rýchlosť rakety väčšia ako tzv. </a:t>
            </a:r>
            <a:r>
              <a:rPr kumimoji="0" lang="sk-SK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kozmická rýchlosť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raketa sa definitívne vzdiali od Zeme. Druhá kozmická rýchlosť sa dá pritom vypočítať podľa vzťahu </a:t>
            </a:r>
            <a:endParaRPr kumimoji="0" lang="sk-SK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1" descr="http://www.1sg.sk/~pkubinec/rakety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496"/>
            <a:ext cx="2957534" cy="107157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000232" y="4286256"/>
            <a:ext cx="5655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Pre našu Zem je približne rovná 11,2 km/s.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71736" y="52149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sz="2400" dirty="0" smtClean="0">
                <a:solidFill>
                  <a:srgbClr val="FFFF00"/>
                </a:solidFill>
              </a:rPr>
              <a:t>Prvým telesom, ktoré dosiahlo takúto rýchlosť, bola kozmická sonda Luna </a:t>
            </a:r>
            <a:endParaRPr lang="sk-SK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2000240"/>
            <a:ext cx="7643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Druh</a:t>
            </a:r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á kozmická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 </a:t>
            </a:r>
            <a:endParaRPr lang="sk-SK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Unicode MS" pitchFamily="34" charset="-128"/>
            </a:endParaRPr>
          </a:p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(</a:t>
            </a:r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ú</a:t>
            </a:r>
            <a:r>
              <a:rPr lang="en-US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nikov</a:t>
            </a:r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á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)</a:t>
            </a:r>
            <a:endParaRPr lang="sk-SK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Unicode MS" pitchFamily="34" charset="-128"/>
            </a:endParaRPr>
          </a:p>
          <a:p>
            <a:pPr algn="ctr"/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Unicode MS" pitchFamily="34" charset="-128"/>
              </a:rPr>
              <a:t> rýchlosť</a:t>
            </a:r>
            <a:endParaRPr lang="sk-SK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667000" y="-1447800"/>
            <a:ext cx="6929438" cy="9761538"/>
            <a:chOff x="1871" y="-874"/>
            <a:chExt cx="4365" cy="6149"/>
          </a:xfrm>
        </p:grpSpPr>
        <p:sp>
          <p:nvSpPr>
            <p:cNvPr id="34831" name="Freeform 15"/>
            <p:cNvSpPr>
              <a:spLocks/>
            </p:cNvSpPr>
            <p:nvPr/>
          </p:nvSpPr>
          <p:spPr bwMode="auto">
            <a:xfrm>
              <a:off x="1877" y="2197"/>
              <a:ext cx="4359" cy="3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91"/>
                </a:cxn>
                <a:cxn ang="0">
                  <a:pos x="39" y="307"/>
                </a:cxn>
                <a:cxn ang="0">
                  <a:pos x="81" y="393"/>
                </a:cxn>
                <a:cxn ang="0">
                  <a:pos x="151" y="539"/>
                </a:cxn>
                <a:cxn ang="0">
                  <a:pos x="229" y="658"/>
                </a:cxn>
                <a:cxn ang="0">
                  <a:pos x="289" y="761"/>
                </a:cxn>
                <a:cxn ang="0">
                  <a:pos x="363" y="849"/>
                </a:cxn>
                <a:cxn ang="0">
                  <a:pos x="439" y="965"/>
                </a:cxn>
                <a:cxn ang="0">
                  <a:pos x="552" y="1072"/>
                </a:cxn>
                <a:cxn ang="0">
                  <a:pos x="631" y="1157"/>
                </a:cxn>
                <a:cxn ang="0">
                  <a:pos x="731" y="1243"/>
                </a:cxn>
                <a:cxn ang="0">
                  <a:pos x="855" y="1347"/>
                </a:cxn>
                <a:cxn ang="0">
                  <a:pos x="1009" y="1465"/>
                </a:cxn>
                <a:cxn ang="0">
                  <a:pos x="1197" y="1592"/>
                </a:cxn>
                <a:cxn ang="0">
                  <a:pos x="1423" y="1739"/>
                </a:cxn>
                <a:cxn ang="0">
                  <a:pos x="1655" y="1879"/>
                </a:cxn>
                <a:cxn ang="0">
                  <a:pos x="1799" y="1967"/>
                </a:cxn>
                <a:cxn ang="0">
                  <a:pos x="1979" y="2067"/>
                </a:cxn>
                <a:cxn ang="0">
                  <a:pos x="2247" y="2186"/>
                </a:cxn>
                <a:cxn ang="0">
                  <a:pos x="2556" y="2335"/>
                </a:cxn>
                <a:cxn ang="0">
                  <a:pos x="2879" y="2484"/>
                </a:cxn>
                <a:cxn ang="0">
                  <a:pos x="3135" y="2600"/>
                </a:cxn>
                <a:cxn ang="0">
                  <a:pos x="3458" y="2728"/>
                </a:cxn>
                <a:cxn ang="0">
                  <a:pos x="3700" y="2823"/>
                </a:cxn>
                <a:cxn ang="0">
                  <a:pos x="3942" y="2919"/>
                </a:cxn>
                <a:cxn ang="0">
                  <a:pos x="4144" y="3004"/>
                </a:cxn>
                <a:cxn ang="0">
                  <a:pos x="4359" y="3078"/>
                </a:cxn>
              </a:cxnLst>
              <a:rect l="0" t="0" r="r" b="b"/>
              <a:pathLst>
                <a:path w="4359" h="3078">
                  <a:moveTo>
                    <a:pt x="0" y="0"/>
                  </a:moveTo>
                  <a:cubicBezTo>
                    <a:pt x="0" y="32"/>
                    <a:pt x="7" y="140"/>
                    <a:pt x="13" y="191"/>
                  </a:cubicBezTo>
                  <a:cubicBezTo>
                    <a:pt x="19" y="242"/>
                    <a:pt x="28" y="273"/>
                    <a:pt x="39" y="307"/>
                  </a:cubicBezTo>
                  <a:cubicBezTo>
                    <a:pt x="50" y="341"/>
                    <a:pt x="62" y="354"/>
                    <a:pt x="81" y="393"/>
                  </a:cubicBezTo>
                  <a:cubicBezTo>
                    <a:pt x="100" y="432"/>
                    <a:pt x="126" y="495"/>
                    <a:pt x="151" y="539"/>
                  </a:cubicBezTo>
                  <a:cubicBezTo>
                    <a:pt x="176" y="583"/>
                    <a:pt x="206" y="621"/>
                    <a:pt x="229" y="658"/>
                  </a:cubicBezTo>
                  <a:cubicBezTo>
                    <a:pt x="252" y="695"/>
                    <a:pt x="267" y="729"/>
                    <a:pt x="289" y="761"/>
                  </a:cubicBezTo>
                  <a:cubicBezTo>
                    <a:pt x="311" y="793"/>
                    <a:pt x="338" y="815"/>
                    <a:pt x="363" y="849"/>
                  </a:cubicBezTo>
                  <a:cubicBezTo>
                    <a:pt x="388" y="883"/>
                    <a:pt x="408" y="928"/>
                    <a:pt x="439" y="965"/>
                  </a:cubicBezTo>
                  <a:cubicBezTo>
                    <a:pt x="470" y="1002"/>
                    <a:pt x="520" y="1040"/>
                    <a:pt x="552" y="1072"/>
                  </a:cubicBezTo>
                  <a:cubicBezTo>
                    <a:pt x="584" y="1104"/>
                    <a:pt x="601" y="1129"/>
                    <a:pt x="631" y="1157"/>
                  </a:cubicBezTo>
                  <a:cubicBezTo>
                    <a:pt x="661" y="1185"/>
                    <a:pt x="694" y="1211"/>
                    <a:pt x="731" y="1243"/>
                  </a:cubicBezTo>
                  <a:cubicBezTo>
                    <a:pt x="768" y="1275"/>
                    <a:pt x="809" y="1310"/>
                    <a:pt x="855" y="1347"/>
                  </a:cubicBezTo>
                  <a:cubicBezTo>
                    <a:pt x="901" y="1384"/>
                    <a:pt x="952" y="1424"/>
                    <a:pt x="1009" y="1465"/>
                  </a:cubicBezTo>
                  <a:cubicBezTo>
                    <a:pt x="1066" y="1506"/>
                    <a:pt x="1128" y="1546"/>
                    <a:pt x="1197" y="1592"/>
                  </a:cubicBezTo>
                  <a:cubicBezTo>
                    <a:pt x="1266" y="1638"/>
                    <a:pt x="1347" y="1691"/>
                    <a:pt x="1423" y="1739"/>
                  </a:cubicBezTo>
                  <a:cubicBezTo>
                    <a:pt x="1499" y="1787"/>
                    <a:pt x="1592" y="1841"/>
                    <a:pt x="1655" y="1879"/>
                  </a:cubicBezTo>
                  <a:cubicBezTo>
                    <a:pt x="1718" y="1917"/>
                    <a:pt x="1745" y="1936"/>
                    <a:pt x="1799" y="1967"/>
                  </a:cubicBezTo>
                  <a:cubicBezTo>
                    <a:pt x="1853" y="1998"/>
                    <a:pt x="1904" y="2031"/>
                    <a:pt x="1979" y="2067"/>
                  </a:cubicBezTo>
                  <a:cubicBezTo>
                    <a:pt x="2054" y="2103"/>
                    <a:pt x="2151" y="2141"/>
                    <a:pt x="2247" y="2186"/>
                  </a:cubicBezTo>
                  <a:cubicBezTo>
                    <a:pt x="2343" y="2231"/>
                    <a:pt x="2449" y="2282"/>
                    <a:pt x="2556" y="2335"/>
                  </a:cubicBezTo>
                  <a:cubicBezTo>
                    <a:pt x="2664" y="2388"/>
                    <a:pt x="2785" y="2441"/>
                    <a:pt x="2879" y="2484"/>
                  </a:cubicBezTo>
                  <a:cubicBezTo>
                    <a:pt x="2973" y="2526"/>
                    <a:pt x="3041" y="2558"/>
                    <a:pt x="3135" y="2600"/>
                  </a:cubicBezTo>
                  <a:cubicBezTo>
                    <a:pt x="3229" y="2643"/>
                    <a:pt x="3363" y="2685"/>
                    <a:pt x="3458" y="2728"/>
                  </a:cubicBezTo>
                  <a:cubicBezTo>
                    <a:pt x="3552" y="2770"/>
                    <a:pt x="3619" y="2791"/>
                    <a:pt x="3700" y="2823"/>
                  </a:cubicBezTo>
                  <a:cubicBezTo>
                    <a:pt x="3780" y="2855"/>
                    <a:pt x="3875" y="2887"/>
                    <a:pt x="3942" y="2919"/>
                  </a:cubicBezTo>
                  <a:cubicBezTo>
                    <a:pt x="4009" y="2951"/>
                    <a:pt x="4076" y="2982"/>
                    <a:pt x="4144" y="3004"/>
                  </a:cubicBezTo>
                  <a:cubicBezTo>
                    <a:pt x="4211" y="3025"/>
                    <a:pt x="4319" y="3067"/>
                    <a:pt x="4359" y="3078"/>
                  </a:cubicBezTo>
                </a:path>
              </a:pathLst>
            </a:custGeom>
            <a:noFill/>
            <a:ln w="28575" cap="rnd" cmpd="sng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auto">
            <a:xfrm rot="5400000" flipH="1">
              <a:off x="2512" y="-1515"/>
              <a:ext cx="3078" cy="4359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8" y="323"/>
                </a:cxn>
                <a:cxn ang="0">
                  <a:pos x="37" y="318"/>
                </a:cxn>
                <a:cxn ang="0">
                  <a:pos x="48" y="313"/>
                </a:cxn>
                <a:cxn ang="0">
                  <a:pos x="62" y="307"/>
                </a:cxn>
                <a:cxn ang="0">
                  <a:pos x="80" y="297"/>
                </a:cxn>
                <a:cxn ang="0">
                  <a:pos x="101" y="283"/>
                </a:cxn>
                <a:cxn ang="0">
                  <a:pos x="116" y="270"/>
                </a:cxn>
                <a:cxn ang="0">
                  <a:pos x="127" y="261"/>
                </a:cxn>
                <a:cxn ang="0">
                  <a:pos x="138" y="249"/>
                </a:cxn>
                <a:cxn ang="0">
                  <a:pos x="150" y="235"/>
                </a:cxn>
                <a:cxn ang="0">
                  <a:pos x="163" y="218"/>
                </a:cxn>
                <a:cxn ang="0">
                  <a:pos x="177" y="201"/>
                </a:cxn>
                <a:cxn ang="0">
                  <a:pos x="191" y="181"/>
                </a:cxn>
                <a:cxn ang="0">
                  <a:pos x="206" y="157"/>
                </a:cxn>
                <a:cxn ang="0">
                  <a:pos x="220" y="134"/>
                </a:cxn>
                <a:cxn ang="0">
                  <a:pos x="234" y="110"/>
                </a:cxn>
                <a:cxn ang="0">
                  <a:pos x="245" y="91"/>
                </a:cxn>
                <a:cxn ang="0">
                  <a:pos x="257" y="67"/>
                </a:cxn>
                <a:cxn ang="0">
                  <a:pos x="266" y="49"/>
                </a:cxn>
                <a:cxn ang="0">
                  <a:pos x="275" y="31"/>
                </a:cxn>
                <a:cxn ang="0">
                  <a:pos x="283" y="16"/>
                </a:cxn>
                <a:cxn ang="0">
                  <a:pos x="290" y="0"/>
                </a:cxn>
              </a:cxnLst>
              <a:rect l="0" t="0" r="r" b="b"/>
              <a:pathLst>
                <a:path w="290" h="324">
                  <a:moveTo>
                    <a:pt x="0" y="324"/>
                  </a:moveTo>
                  <a:cubicBezTo>
                    <a:pt x="3" y="324"/>
                    <a:pt x="12" y="324"/>
                    <a:pt x="18" y="323"/>
                  </a:cubicBezTo>
                  <a:cubicBezTo>
                    <a:pt x="24" y="322"/>
                    <a:pt x="32" y="320"/>
                    <a:pt x="37" y="318"/>
                  </a:cubicBezTo>
                  <a:cubicBezTo>
                    <a:pt x="42" y="316"/>
                    <a:pt x="44" y="315"/>
                    <a:pt x="48" y="313"/>
                  </a:cubicBezTo>
                  <a:cubicBezTo>
                    <a:pt x="52" y="311"/>
                    <a:pt x="57" y="310"/>
                    <a:pt x="62" y="307"/>
                  </a:cubicBezTo>
                  <a:cubicBezTo>
                    <a:pt x="67" y="304"/>
                    <a:pt x="73" y="301"/>
                    <a:pt x="80" y="297"/>
                  </a:cubicBezTo>
                  <a:cubicBezTo>
                    <a:pt x="87" y="293"/>
                    <a:pt x="95" y="288"/>
                    <a:pt x="101" y="283"/>
                  </a:cubicBezTo>
                  <a:cubicBezTo>
                    <a:pt x="107" y="278"/>
                    <a:pt x="112" y="274"/>
                    <a:pt x="116" y="270"/>
                  </a:cubicBezTo>
                  <a:cubicBezTo>
                    <a:pt x="120" y="266"/>
                    <a:pt x="123" y="264"/>
                    <a:pt x="127" y="261"/>
                  </a:cubicBezTo>
                  <a:cubicBezTo>
                    <a:pt x="131" y="258"/>
                    <a:pt x="134" y="253"/>
                    <a:pt x="138" y="249"/>
                  </a:cubicBezTo>
                  <a:cubicBezTo>
                    <a:pt x="142" y="245"/>
                    <a:pt x="146" y="240"/>
                    <a:pt x="150" y="235"/>
                  </a:cubicBezTo>
                  <a:cubicBezTo>
                    <a:pt x="154" y="230"/>
                    <a:pt x="159" y="224"/>
                    <a:pt x="163" y="218"/>
                  </a:cubicBezTo>
                  <a:cubicBezTo>
                    <a:pt x="167" y="212"/>
                    <a:pt x="172" y="207"/>
                    <a:pt x="177" y="201"/>
                  </a:cubicBezTo>
                  <a:cubicBezTo>
                    <a:pt x="182" y="195"/>
                    <a:pt x="186" y="188"/>
                    <a:pt x="191" y="181"/>
                  </a:cubicBezTo>
                  <a:cubicBezTo>
                    <a:pt x="196" y="174"/>
                    <a:pt x="201" y="165"/>
                    <a:pt x="206" y="157"/>
                  </a:cubicBezTo>
                  <a:cubicBezTo>
                    <a:pt x="211" y="149"/>
                    <a:pt x="215" y="142"/>
                    <a:pt x="220" y="134"/>
                  </a:cubicBezTo>
                  <a:cubicBezTo>
                    <a:pt x="225" y="126"/>
                    <a:pt x="230" y="117"/>
                    <a:pt x="234" y="110"/>
                  </a:cubicBezTo>
                  <a:cubicBezTo>
                    <a:pt x="238" y="103"/>
                    <a:pt x="241" y="98"/>
                    <a:pt x="245" y="91"/>
                  </a:cubicBezTo>
                  <a:cubicBezTo>
                    <a:pt x="249" y="84"/>
                    <a:pt x="253" y="74"/>
                    <a:pt x="257" y="67"/>
                  </a:cubicBezTo>
                  <a:cubicBezTo>
                    <a:pt x="261" y="60"/>
                    <a:pt x="263" y="55"/>
                    <a:pt x="266" y="49"/>
                  </a:cubicBezTo>
                  <a:cubicBezTo>
                    <a:pt x="269" y="43"/>
                    <a:pt x="272" y="36"/>
                    <a:pt x="275" y="31"/>
                  </a:cubicBezTo>
                  <a:cubicBezTo>
                    <a:pt x="278" y="26"/>
                    <a:pt x="281" y="21"/>
                    <a:pt x="283" y="16"/>
                  </a:cubicBezTo>
                  <a:cubicBezTo>
                    <a:pt x="285" y="11"/>
                    <a:pt x="289" y="3"/>
                    <a:pt x="290" y="0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352800" y="5486400"/>
            <a:ext cx="2438400" cy="685800"/>
          </a:xfrm>
          <a:prstGeom prst="wedgeRoundRectCallout">
            <a:avLst>
              <a:gd name="adj1" fmla="val -74088"/>
              <a:gd name="adj2" fmla="val -310185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k-SK" sz="3200">
                <a:solidFill>
                  <a:schemeClr val="bg1"/>
                </a:solidFill>
                <a:latin typeface="Times New Roman" pitchFamily="18" charset="0"/>
              </a:rPr>
              <a:t>Teleso</a:t>
            </a:r>
            <a:endParaRPr lang="cs-CZ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257800" y="1295400"/>
            <a:ext cx="3886200" cy="914400"/>
          </a:xfrm>
          <a:prstGeom prst="wedgeRoundRectCallout">
            <a:avLst>
              <a:gd name="adj1" fmla="val -39912"/>
              <a:gd name="adj2" fmla="val -155208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k-SK">
                <a:solidFill>
                  <a:schemeClr val="bg1"/>
                </a:solidFill>
                <a:latin typeface="Times New Roman" pitchFamily="18" charset="0"/>
              </a:rPr>
              <a:t>Parabolická  trajektória telesa</a:t>
            </a:r>
          </a:p>
          <a:p>
            <a:endParaRPr lang="cs-CZ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4822" name="Picture 6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6172200" y="5486400"/>
            <a:ext cx="2438400" cy="685800"/>
          </a:xfrm>
          <a:prstGeom prst="wedgeRoundRectCallout">
            <a:avLst>
              <a:gd name="adj1" fmla="val -107880"/>
              <a:gd name="adj2" fmla="val -286343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k-SK" sz="3200">
                <a:solidFill>
                  <a:schemeClr val="bg1"/>
                </a:solidFill>
                <a:latin typeface="Times New Roman" pitchFamily="18" charset="0"/>
              </a:rPr>
              <a:t>Zem</a:t>
            </a:r>
            <a:endParaRPr lang="cs-CZ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5257800" y="3352800"/>
            <a:ext cx="5486400" cy="304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276600" y="3429000"/>
            <a:ext cx="609600" cy="1524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981200" y="2038350"/>
            <a:ext cx="760413" cy="1524000"/>
            <a:chOff x="1248" y="1284"/>
            <a:chExt cx="479" cy="960"/>
          </a:xfrm>
        </p:grpSpPr>
        <p:sp>
          <p:nvSpPr>
            <p:cNvPr id="34835" name="Oval 19"/>
            <p:cNvSpPr>
              <a:spLocks noChangeArrowheads="1"/>
            </p:cNvSpPr>
            <p:nvPr/>
          </p:nvSpPr>
          <p:spPr bwMode="auto">
            <a:xfrm flipH="1" flipV="1">
              <a:off x="1589" y="2085"/>
              <a:ext cx="138" cy="15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 flipH="1" flipV="1">
              <a:off x="1670" y="1284"/>
              <a:ext cx="0" cy="9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1248" y="1921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II</a:t>
              </a:r>
              <a:endParaRPr lang="cs-CZ" baseline="-25000"/>
            </a:p>
          </p:txBody>
        </p:sp>
      </p:grp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381000" y="609600"/>
            <a:ext cx="2438400" cy="685800"/>
          </a:xfrm>
          <a:prstGeom prst="wedgeRoundRectCallout">
            <a:avLst>
              <a:gd name="adj1" fmla="val 32551"/>
              <a:gd name="adj2" fmla="val 280093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Druh</a:t>
            </a:r>
            <a:r>
              <a:rPr lang="sk-SK" sz="2000">
                <a:solidFill>
                  <a:schemeClr val="bg1"/>
                </a:solidFill>
                <a:latin typeface="Times New Roman" pitchFamily="18" charset="0"/>
              </a:rPr>
              <a:t>á kozmická rýchlosť</a:t>
            </a:r>
            <a:endParaRPr lang="cs-CZ" sz="2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  <p:bldP spid="34821" grpId="0" animBg="1" autoUpdateAnimBg="0"/>
      <p:bldP spid="34823" grpId="0" animBg="1" autoUpdateAnimBg="0"/>
      <p:bldP spid="3483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Výskum vesmíru je jedna z najzaujímavejších oblastí intelektuálnej činnosti človeka. K tomu patrí aj splnenie dávneho sna ľudstva prekonať zemskú príťažlivosť a lietať do kozmu.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Aby sa raketa, alebo raketoplán dostala na obežnú dráhu okolo Zeme, a teda po vypnutí motorov nespadla späť na Zem, musí dosiahnuť tzv. </a:t>
            </a: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kozmickú rýchlosť.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Pri nej je gravitačná sila pôsobiaca na raketu vlastne rovná dostredivej sile, a iba stáča pohyb rakety do kružnice okolo Zeme. Veľkosť prvej kozmickej rýchlosti je pre našu planétu asi 7,9 km/s,</a:t>
            </a:r>
            <a:endParaRPr kumimoji="0" lang="sk-SK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C:\Users\Administrator\Desktop\JoJo\fyzika\son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4420257" cy="3143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338" name="Picture 2" descr="C:\Users\Administrator\Desktop\JoJo\fyzika\Dragon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4181491" cy="31361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39" name="Oval 99"/>
          <p:cNvSpPr>
            <a:spLocks noChangeArrowheads="1"/>
          </p:cNvSpPr>
          <p:nvPr/>
        </p:nvSpPr>
        <p:spPr bwMode="auto">
          <a:xfrm>
            <a:off x="2836863" y="3429000"/>
            <a:ext cx="161925" cy="14287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0" name="Oval 100"/>
          <p:cNvSpPr>
            <a:spLocks noChangeArrowheads="1"/>
          </p:cNvSpPr>
          <p:nvPr/>
        </p:nvSpPr>
        <p:spPr bwMode="auto">
          <a:xfrm>
            <a:off x="3114675" y="2638425"/>
            <a:ext cx="150813" cy="1539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1" name="Oval 101"/>
          <p:cNvSpPr>
            <a:spLocks noChangeArrowheads="1"/>
          </p:cNvSpPr>
          <p:nvPr/>
        </p:nvSpPr>
        <p:spPr bwMode="auto">
          <a:xfrm>
            <a:off x="3308350" y="2286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2" name="Oval 102"/>
          <p:cNvSpPr>
            <a:spLocks noChangeArrowheads="1"/>
          </p:cNvSpPr>
          <p:nvPr/>
        </p:nvSpPr>
        <p:spPr bwMode="auto">
          <a:xfrm>
            <a:off x="3524250" y="1981200"/>
            <a:ext cx="169863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3" name="Oval 103"/>
          <p:cNvSpPr>
            <a:spLocks noChangeArrowheads="1"/>
          </p:cNvSpPr>
          <p:nvPr/>
        </p:nvSpPr>
        <p:spPr bwMode="auto">
          <a:xfrm>
            <a:off x="3771900" y="173355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4" name="Oval 104"/>
          <p:cNvSpPr>
            <a:spLocks noChangeArrowheads="1"/>
          </p:cNvSpPr>
          <p:nvPr/>
        </p:nvSpPr>
        <p:spPr bwMode="auto">
          <a:xfrm>
            <a:off x="4057650" y="1438275"/>
            <a:ext cx="165100" cy="1492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6" name="Oval 106"/>
          <p:cNvSpPr>
            <a:spLocks noChangeArrowheads="1"/>
          </p:cNvSpPr>
          <p:nvPr/>
        </p:nvSpPr>
        <p:spPr bwMode="auto">
          <a:xfrm>
            <a:off x="4241800" y="1289050"/>
            <a:ext cx="166688" cy="15716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48" name="Oval 108"/>
          <p:cNvSpPr>
            <a:spLocks noChangeArrowheads="1"/>
          </p:cNvSpPr>
          <p:nvPr/>
        </p:nvSpPr>
        <p:spPr bwMode="auto">
          <a:xfrm>
            <a:off x="4400550" y="1149350"/>
            <a:ext cx="174625" cy="17462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50" name="Oval 110"/>
          <p:cNvSpPr>
            <a:spLocks noChangeArrowheads="1"/>
          </p:cNvSpPr>
          <p:nvPr/>
        </p:nvSpPr>
        <p:spPr bwMode="auto">
          <a:xfrm>
            <a:off x="4581525" y="1019175"/>
            <a:ext cx="187325" cy="1682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52" name="Oval 112"/>
          <p:cNvSpPr>
            <a:spLocks noChangeArrowheads="1"/>
          </p:cNvSpPr>
          <p:nvPr/>
        </p:nvSpPr>
        <p:spPr bwMode="auto">
          <a:xfrm>
            <a:off x="4714875" y="9620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54" name="Oval 114"/>
          <p:cNvSpPr>
            <a:spLocks noChangeArrowheads="1"/>
          </p:cNvSpPr>
          <p:nvPr/>
        </p:nvSpPr>
        <p:spPr bwMode="auto">
          <a:xfrm>
            <a:off x="4829175" y="8858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56" name="Oval 116"/>
          <p:cNvSpPr>
            <a:spLocks noChangeArrowheads="1"/>
          </p:cNvSpPr>
          <p:nvPr/>
        </p:nvSpPr>
        <p:spPr bwMode="auto">
          <a:xfrm>
            <a:off x="4949825" y="8096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59" name="Oval 119"/>
          <p:cNvSpPr>
            <a:spLocks noChangeArrowheads="1"/>
          </p:cNvSpPr>
          <p:nvPr/>
        </p:nvSpPr>
        <p:spPr bwMode="auto">
          <a:xfrm>
            <a:off x="5064125" y="74295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61" name="Oval 121"/>
          <p:cNvSpPr>
            <a:spLocks noChangeArrowheads="1"/>
          </p:cNvSpPr>
          <p:nvPr/>
        </p:nvSpPr>
        <p:spPr bwMode="auto">
          <a:xfrm>
            <a:off x="5178425" y="66040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63" name="Oval 123"/>
          <p:cNvSpPr>
            <a:spLocks noChangeArrowheads="1"/>
          </p:cNvSpPr>
          <p:nvPr/>
        </p:nvSpPr>
        <p:spPr bwMode="auto">
          <a:xfrm>
            <a:off x="5295900" y="588963"/>
            <a:ext cx="141288" cy="1428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65" name="Oval 125"/>
          <p:cNvSpPr>
            <a:spLocks noChangeArrowheads="1"/>
          </p:cNvSpPr>
          <p:nvPr/>
        </p:nvSpPr>
        <p:spPr bwMode="auto">
          <a:xfrm>
            <a:off x="5429250" y="514350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67" name="Oval 127"/>
          <p:cNvSpPr>
            <a:spLocks noChangeArrowheads="1"/>
          </p:cNvSpPr>
          <p:nvPr/>
        </p:nvSpPr>
        <p:spPr bwMode="auto">
          <a:xfrm>
            <a:off x="5565775" y="422275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69" name="Oval 129"/>
          <p:cNvSpPr>
            <a:spLocks noChangeArrowheads="1"/>
          </p:cNvSpPr>
          <p:nvPr/>
        </p:nvSpPr>
        <p:spPr bwMode="auto">
          <a:xfrm>
            <a:off x="5691188" y="3508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0" name="Oval 130"/>
          <p:cNvSpPr>
            <a:spLocks noChangeArrowheads="1"/>
          </p:cNvSpPr>
          <p:nvPr/>
        </p:nvSpPr>
        <p:spPr bwMode="auto">
          <a:xfrm>
            <a:off x="5772150" y="2968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1" name="Oval 131"/>
          <p:cNvSpPr>
            <a:spLocks noChangeArrowheads="1"/>
          </p:cNvSpPr>
          <p:nvPr/>
        </p:nvSpPr>
        <p:spPr bwMode="auto">
          <a:xfrm>
            <a:off x="5837238" y="2619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2" name="Oval 132"/>
          <p:cNvSpPr>
            <a:spLocks noChangeArrowheads="1"/>
          </p:cNvSpPr>
          <p:nvPr/>
        </p:nvSpPr>
        <p:spPr bwMode="auto">
          <a:xfrm>
            <a:off x="5919788" y="2079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5" name="Oval 135"/>
          <p:cNvSpPr>
            <a:spLocks noChangeArrowheads="1"/>
          </p:cNvSpPr>
          <p:nvPr/>
        </p:nvSpPr>
        <p:spPr bwMode="auto">
          <a:xfrm>
            <a:off x="5999163" y="1730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6" name="Oval 136"/>
          <p:cNvSpPr>
            <a:spLocks noChangeArrowheads="1"/>
          </p:cNvSpPr>
          <p:nvPr/>
        </p:nvSpPr>
        <p:spPr bwMode="auto">
          <a:xfrm>
            <a:off x="6096000" y="12858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7" name="Oval 137"/>
          <p:cNvSpPr>
            <a:spLocks noChangeArrowheads="1"/>
          </p:cNvSpPr>
          <p:nvPr/>
        </p:nvSpPr>
        <p:spPr bwMode="auto">
          <a:xfrm>
            <a:off x="6189663" y="79375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8" name="Oval 138"/>
          <p:cNvSpPr>
            <a:spLocks noChangeArrowheads="1"/>
          </p:cNvSpPr>
          <p:nvPr/>
        </p:nvSpPr>
        <p:spPr bwMode="auto">
          <a:xfrm>
            <a:off x="6281738" y="3810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79" name="Oval 139"/>
          <p:cNvSpPr>
            <a:spLocks noChangeArrowheads="1"/>
          </p:cNvSpPr>
          <p:nvPr/>
        </p:nvSpPr>
        <p:spPr bwMode="auto">
          <a:xfrm>
            <a:off x="6343650" y="-9525"/>
            <a:ext cx="147638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980" name="Oval 140"/>
          <p:cNvSpPr>
            <a:spLocks noChangeArrowheads="1"/>
          </p:cNvSpPr>
          <p:nvPr/>
        </p:nvSpPr>
        <p:spPr bwMode="auto">
          <a:xfrm>
            <a:off x="6424613" y="-5715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024" name="Oval 184"/>
          <p:cNvSpPr>
            <a:spLocks noChangeArrowheads="1"/>
          </p:cNvSpPr>
          <p:nvPr/>
        </p:nvSpPr>
        <p:spPr bwMode="auto">
          <a:xfrm>
            <a:off x="2955925" y="3038475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35848" name="Picture 8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2820988"/>
            <a:ext cx="1366837" cy="1366837"/>
          </a:xfrm>
          <a:prstGeom prst="rect">
            <a:avLst/>
          </a:prstGeom>
          <a:noFill/>
        </p:spPr>
      </p:pic>
      <p:sp>
        <p:nvSpPr>
          <p:cNvPr id="36036" name="Oval 196"/>
          <p:cNvSpPr>
            <a:spLocks noChangeArrowheads="1"/>
          </p:cNvSpPr>
          <p:nvPr/>
        </p:nvSpPr>
        <p:spPr bwMode="auto">
          <a:xfrm>
            <a:off x="2819400" y="3413125"/>
            <a:ext cx="214313" cy="182563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2" name="Group 201"/>
          <p:cNvGrpSpPr>
            <a:grpSpLocks/>
          </p:cNvGrpSpPr>
          <p:nvPr/>
        </p:nvGrpSpPr>
        <p:grpSpPr bwMode="auto">
          <a:xfrm>
            <a:off x="2209800" y="2305050"/>
            <a:ext cx="800100" cy="1300163"/>
            <a:chOff x="1248" y="1284"/>
            <a:chExt cx="479" cy="960"/>
          </a:xfrm>
        </p:grpSpPr>
        <p:sp>
          <p:nvSpPr>
            <p:cNvPr id="36042" name="Oval 202"/>
            <p:cNvSpPr>
              <a:spLocks noChangeArrowheads="1"/>
            </p:cNvSpPr>
            <p:nvPr/>
          </p:nvSpPr>
          <p:spPr bwMode="auto">
            <a:xfrm flipH="1" flipV="1">
              <a:off x="1589" y="2085"/>
              <a:ext cx="138" cy="15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6043" name="Line 203"/>
            <p:cNvSpPr>
              <a:spLocks noChangeShapeType="1"/>
            </p:cNvSpPr>
            <p:nvPr/>
          </p:nvSpPr>
          <p:spPr bwMode="auto">
            <a:xfrm flipH="1" flipV="1">
              <a:off x="1670" y="1284"/>
              <a:ext cx="0" cy="9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6044" name="Text Box 204"/>
            <p:cNvSpPr txBox="1">
              <a:spLocks noChangeArrowheads="1"/>
            </p:cNvSpPr>
            <p:nvPr/>
          </p:nvSpPr>
          <p:spPr bwMode="auto">
            <a:xfrm>
              <a:off x="1248" y="1920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25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25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25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25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75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75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25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39" grpId="0" animBg="1"/>
      <p:bldP spid="35940" grpId="0" animBg="1"/>
      <p:bldP spid="35941" grpId="0" animBg="1"/>
      <p:bldP spid="35942" grpId="0" animBg="1"/>
      <p:bldP spid="35943" grpId="0" animBg="1"/>
      <p:bldP spid="35944" grpId="0" animBg="1"/>
      <p:bldP spid="35946" grpId="0" animBg="1"/>
      <p:bldP spid="35948" grpId="0" animBg="1"/>
      <p:bldP spid="35950" grpId="0" animBg="1"/>
      <p:bldP spid="35952" grpId="0" animBg="1"/>
      <p:bldP spid="35954" grpId="0" animBg="1"/>
      <p:bldP spid="35956" grpId="0" animBg="1"/>
      <p:bldP spid="35959" grpId="0" animBg="1"/>
      <p:bldP spid="35961" grpId="0" animBg="1"/>
      <p:bldP spid="35963" grpId="0" animBg="1"/>
      <p:bldP spid="35965" grpId="0" animBg="1"/>
      <p:bldP spid="35967" grpId="0" animBg="1"/>
      <p:bldP spid="35969" grpId="0" animBg="1"/>
      <p:bldP spid="35970" grpId="0" animBg="1"/>
      <p:bldP spid="35971" grpId="0" animBg="1"/>
      <p:bldP spid="35972" grpId="0" animBg="1"/>
      <p:bldP spid="35975" grpId="0" animBg="1"/>
      <p:bldP spid="35976" grpId="0" animBg="1"/>
      <p:bldP spid="35977" grpId="0" animBg="1"/>
      <p:bldP spid="35978" grpId="0" animBg="1"/>
      <p:bldP spid="35979" grpId="0" animBg="1"/>
      <p:bldP spid="35980" grpId="0" animBg="1"/>
      <p:bldP spid="36024" grpId="0" animBg="1"/>
      <p:bldP spid="360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836863" y="3429000"/>
            <a:ext cx="161925" cy="14287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3114675" y="2638425"/>
            <a:ext cx="150813" cy="1539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308350" y="2286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524250" y="1981200"/>
            <a:ext cx="169863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3771900" y="173355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4057650" y="1438275"/>
            <a:ext cx="165100" cy="1492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241800" y="1289050"/>
            <a:ext cx="166688" cy="15716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4400550" y="1149350"/>
            <a:ext cx="174625" cy="17462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4581525" y="1019175"/>
            <a:ext cx="187325" cy="1682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4714875" y="9620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829175" y="8858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4949825" y="8096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064125" y="74295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78425" y="66040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295900" y="588963"/>
            <a:ext cx="141288" cy="1428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5429250" y="514350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565775" y="422275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691188" y="3508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5772150" y="2968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837238" y="2619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919788" y="2079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5999163" y="1730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6096000" y="12858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6189663" y="79375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6281738" y="3810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6343650" y="-9525"/>
            <a:ext cx="147638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6424613" y="-5715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955925" y="3038475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40993" name="Picture 33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2820988"/>
            <a:ext cx="1366837" cy="1366837"/>
          </a:xfrm>
          <a:prstGeom prst="rect">
            <a:avLst/>
          </a:prstGeom>
          <a:noFill/>
        </p:spPr>
      </p:pic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2819400" y="3413125"/>
            <a:ext cx="214313" cy="182563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09800" y="2305050"/>
            <a:ext cx="800100" cy="1300163"/>
            <a:chOff x="1248" y="1284"/>
            <a:chExt cx="479" cy="960"/>
          </a:xfrm>
        </p:grpSpPr>
        <p:sp>
          <p:nvSpPr>
            <p:cNvPr id="41001" name="Oval 41"/>
            <p:cNvSpPr>
              <a:spLocks noChangeArrowheads="1"/>
            </p:cNvSpPr>
            <p:nvPr/>
          </p:nvSpPr>
          <p:spPr bwMode="auto">
            <a:xfrm flipH="1" flipV="1">
              <a:off x="1589" y="2085"/>
              <a:ext cx="138" cy="15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 flipH="1" flipV="1">
              <a:off x="1670" y="1284"/>
              <a:ext cx="0" cy="9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1248" y="1920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25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25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25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25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75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75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25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  <p:bldP spid="40989" grpId="0" animBg="1"/>
      <p:bldP spid="40990" grpId="0" animBg="1"/>
      <p:bldP spid="40991" grpId="0" animBg="1"/>
      <p:bldP spid="40992" grpId="0" animBg="1"/>
      <p:bldP spid="409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71800" y="-1387475"/>
            <a:ext cx="6929438" cy="9761538"/>
            <a:chOff x="1871" y="-874"/>
            <a:chExt cx="4365" cy="6149"/>
          </a:xfrm>
        </p:grpSpPr>
        <p:sp>
          <p:nvSpPr>
            <p:cNvPr id="41987" name="Freeform 3"/>
            <p:cNvSpPr>
              <a:spLocks/>
            </p:cNvSpPr>
            <p:nvPr/>
          </p:nvSpPr>
          <p:spPr bwMode="auto">
            <a:xfrm>
              <a:off x="1877" y="2197"/>
              <a:ext cx="4359" cy="3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91"/>
                </a:cxn>
                <a:cxn ang="0">
                  <a:pos x="39" y="307"/>
                </a:cxn>
                <a:cxn ang="0">
                  <a:pos x="81" y="393"/>
                </a:cxn>
                <a:cxn ang="0">
                  <a:pos x="151" y="539"/>
                </a:cxn>
                <a:cxn ang="0">
                  <a:pos x="229" y="658"/>
                </a:cxn>
                <a:cxn ang="0">
                  <a:pos x="289" y="761"/>
                </a:cxn>
                <a:cxn ang="0">
                  <a:pos x="363" y="849"/>
                </a:cxn>
                <a:cxn ang="0">
                  <a:pos x="439" y="965"/>
                </a:cxn>
                <a:cxn ang="0">
                  <a:pos x="552" y="1072"/>
                </a:cxn>
                <a:cxn ang="0">
                  <a:pos x="631" y="1157"/>
                </a:cxn>
                <a:cxn ang="0">
                  <a:pos x="731" y="1243"/>
                </a:cxn>
                <a:cxn ang="0">
                  <a:pos x="855" y="1347"/>
                </a:cxn>
                <a:cxn ang="0">
                  <a:pos x="1009" y="1465"/>
                </a:cxn>
                <a:cxn ang="0">
                  <a:pos x="1197" y="1592"/>
                </a:cxn>
                <a:cxn ang="0">
                  <a:pos x="1423" y="1739"/>
                </a:cxn>
                <a:cxn ang="0">
                  <a:pos x="1655" y="1879"/>
                </a:cxn>
                <a:cxn ang="0">
                  <a:pos x="1799" y="1967"/>
                </a:cxn>
                <a:cxn ang="0">
                  <a:pos x="1979" y="2067"/>
                </a:cxn>
                <a:cxn ang="0">
                  <a:pos x="2247" y="2186"/>
                </a:cxn>
                <a:cxn ang="0">
                  <a:pos x="2556" y="2335"/>
                </a:cxn>
                <a:cxn ang="0">
                  <a:pos x="2879" y="2484"/>
                </a:cxn>
                <a:cxn ang="0">
                  <a:pos x="3135" y="2600"/>
                </a:cxn>
                <a:cxn ang="0">
                  <a:pos x="3458" y="2728"/>
                </a:cxn>
                <a:cxn ang="0">
                  <a:pos x="3700" y="2823"/>
                </a:cxn>
                <a:cxn ang="0">
                  <a:pos x="3942" y="2919"/>
                </a:cxn>
                <a:cxn ang="0">
                  <a:pos x="4144" y="3004"/>
                </a:cxn>
                <a:cxn ang="0">
                  <a:pos x="4359" y="3078"/>
                </a:cxn>
              </a:cxnLst>
              <a:rect l="0" t="0" r="r" b="b"/>
              <a:pathLst>
                <a:path w="4359" h="3078">
                  <a:moveTo>
                    <a:pt x="0" y="0"/>
                  </a:moveTo>
                  <a:cubicBezTo>
                    <a:pt x="0" y="32"/>
                    <a:pt x="7" y="140"/>
                    <a:pt x="13" y="191"/>
                  </a:cubicBezTo>
                  <a:cubicBezTo>
                    <a:pt x="19" y="242"/>
                    <a:pt x="28" y="273"/>
                    <a:pt x="39" y="307"/>
                  </a:cubicBezTo>
                  <a:cubicBezTo>
                    <a:pt x="50" y="341"/>
                    <a:pt x="62" y="354"/>
                    <a:pt x="81" y="393"/>
                  </a:cubicBezTo>
                  <a:cubicBezTo>
                    <a:pt x="100" y="432"/>
                    <a:pt x="126" y="495"/>
                    <a:pt x="151" y="539"/>
                  </a:cubicBezTo>
                  <a:cubicBezTo>
                    <a:pt x="176" y="583"/>
                    <a:pt x="206" y="621"/>
                    <a:pt x="229" y="658"/>
                  </a:cubicBezTo>
                  <a:cubicBezTo>
                    <a:pt x="252" y="695"/>
                    <a:pt x="267" y="729"/>
                    <a:pt x="289" y="761"/>
                  </a:cubicBezTo>
                  <a:cubicBezTo>
                    <a:pt x="311" y="793"/>
                    <a:pt x="338" y="815"/>
                    <a:pt x="363" y="849"/>
                  </a:cubicBezTo>
                  <a:cubicBezTo>
                    <a:pt x="388" y="883"/>
                    <a:pt x="408" y="928"/>
                    <a:pt x="439" y="965"/>
                  </a:cubicBezTo>
                  <a:cubicBezTo>
                    <a:pt x="470" y="1002"/>
                    <a:pt x="520" y="1040"/>
                    <a:pt x="552" y="1072"/>
                  </a:cubicBezTo>
                  <a:cubicBezTo>
                    <a:pt x="584" y="1104"/>
                    <a:pt x="601" y="1129"/>
                    <a:pt x="631" y="1157"/>
                  </a:cubicBezTo>
                  <a:cubicBezTo>
                    <a:pt x="661" y="1185"/>
                    <a:pt x="694" y="1211"/>
                    <a:pt x="731" y="1243"/>
                  </a:cubicBezTo>
                  <a:cubicBezTo>
                    <a:pt x="768" y="1275"/>
                    <a:pt x="809" y="1310"/>
                    <a:pt x="855" y="1347"/>
                  </a:cubicBezTo>
                  <a:cubicBezTo>
                    <a:pt x="901" y="1384"/>
                    <a:pt x="952" y="1424"/>
                    <a:pt x="1009" y="1465"/>
                  </a:cubicBezTo>
                  <a:cubicBezTo>
                    <a:pt x="1066" y="1506"/>
                    <a:pt x="1128" y="1546"/>
                    <a:pt x="1197" y="1592"/>
                  </a:cubicBezTo>
                  <a:cubicBezTo>
                    <a:pt x="1266" y="1638"/>
                    <a:pt x="1347" y="1691"/>
                    <a:pt x="1423" y="1739"/>
                  </a:cubicBezTo>
                  <a:cubicBezTo>
                    <a:pt x="1499" y="1787"/>
                    <a:pt x="1592" y="1841"/>
                    <a:pt x="1655" y="1879"/>
                  </a:cubicBezTo>
                  <a:cubicBezTo>
                    <a:pt x="1718" y="1917"/>
                    <a:pt x="1745" y="1936"/>
                    <a:pt x="1799" y="1967"/>
                  </a:cubicBezTo>
                  <a:cubicBezTo>
                    <a:pt x="1853" y="1998"/>
                    <a:pt x="1904" y="2031"/>
                    <a:pt x="1979" y="2067"/>
                  </a:cubicBezTo>
                  <a:cubicBezTo>
                    <a:pt x="2054" y="2103"/>
                    <a:pt x="2151" y="2141"/>
                    <a:pt x="2247" y="2186"/>
                  </a:cubicBezTo>
                  <a:cubicBezTo>
                    <a:pt x="2343" y="2231"/>
                    <a:pt x="2449" y="2282"/>
                    <a:pt x="2556" y="2335"/>
                  </a:cubicBezTo>
                  <a:cubicBezTo>
                    <a:pt x="2664" y="2388"/>
                    <a:pt x="2785" y="2441"/>
                    <a:pt x="2879" y="2484"/>
                  </a:cubicBezTo>
                  <a:cubicBezTo>
                    <a:pt x="2973" y="2526"/>
                    <a:pt x="3041" y="2558"/>
                    <a:pt x="3135" y="2600"/>
                  </a:cubicBezTo>
                  <a:cubicBezTo>
                    <a:pt x="3229" y="2643"/>
                    <a:pt x="3363" y="2685"/>
                    <a:pt x="3458" y="2728"/>
                  </a:cubicBezTo>
                  <a:cubicBezTo>
                    <a:pt x="3552" y="2770"/>
                    <a:pt x="3619" y="2791"/>
                    <a:pt x="3700" y="2823"/>
                  </a:cubicBezTo>
                  <a:cubicBezTo>
                    <a:pt x="3780" y="2855"/>
                    <a:pt x="3875" y="2887"/>
                    <a:pt x="3942" y="2919"/>
                  </a:cubicBezTo>
                  <a:cubicBezTo>
                    <a:pt x="4009" y="2951"/>
                    <a:pt x="4076" y="2982"/>
                    <a:pt x="4144" y="3004"/>
                  </a:cubicBezTo>
                  <a:cubicBezTo>
                    <a:pt x="4211" y="3025"/>
                    <a:pt x="4319" y="3067"/>
                    <a:pt x="4359" y="3078"/>
                  </a:cubicBezTo>
                </a:path>
              </a:pathLst>
            </a:custGeom>
            <a:noFill/>
            <a:ln w="28575" cap="rnd" cmpd="sng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auto">
            <a:xfrm rot="5400000" flipH="1">
              <a:off x="2512" y="-1515"/>
              <a:ext cx="3078" cy="4359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8" y="323"/>
                </a:cxn>
                <a:cxn ang="0">
                  <a:pos x="37" y="318"/>
                </a:cxn>
                <a:cxn ang="0">
                  <a:pos x="48" y="313"/>
                </a:cxn>
                <a:cxn ang="0">
                  <a:pos x="62" y="307"/>
                </a:cxn>
                <a:cxn ang="0">
                  <a:pos x="80" y="297"/>
                </a:cxn>
                <a:cxn ang="0">
                  <a:pos x="101" y="283"/>
                </a:cxn>
                <a:cxn ang="0">
                  <a:pos x="116" y="270"/>
                </a:cxn>
                <a:cxn ang="0">
                  <a:pos x="127" y="261"/>
                </a:cxn>
                <a:cxn ang="0">
                  <a:pos x="138" y="249"/>
                </a:cxn>
                <a:cxn ang="0">
                  <a:pos x="150" y="235"/>
                </a:cxn>
                <a:cxn ang="0">
                  <a:pos x="163" y="218"/>
                </a:cxn>
                <a:cxn ang="0">
                  <a:pos x="177" y="201"/>
                </a:cxn>
                <a:cxn ang="0">
                  <a:pos x="191" y="181"/>
                </a:cxn>
                <a:cxn ang="0">
                  <a:pos x="206" y="157"/>
                </a:cxn>
                <a:cxn ang="0">
                  <a:pos x="220" y="134"/>
                </a:cxn>
                <a:cxn ang="0">
                  <a:pos x="234" y="110"/>
                </a:cxn>
                <a:cxn ang="0">
                  <a:pos x="245" y="91"/>
                </a:cxn>
                <a:cxn ang="0">
                  <a:pos x="257" y="67"/>
                </a:cxn>
                <a:cxn ang="0">
                  <a:pos x="266" y="49"/>
                </a:cxn>
                <a:cxn ang="0">
                  <a:pos x="275" y="31"/>
                </a:cxn>
                <a:cxn ang="0">
                  <a:pos x="283" y="16"/>
                </a:cxn>
                <a:cxn ang="0">
                  <a:pos x="290" y="0"/>
                </a:cxn>
              </a:cxnLst>
              <a:rect l="0" t="0" r="r" b="b"/>
              <a:pathLst>
                <a:path w="290" h="324">
                  <a:moveTo>
                    <a:pt x="0" y="324"/>
                  </a:moveTo>
                  <a:cubicBezTo>
                    <a:pt x="3" y="324"/>
                    <a:pt x="12" y="324"/>
                    <a:pt x="18" y="323"/>
                  </a:cubicBezTo>
                  <a:cubicBezTo>
                    <a:pt x="24" y="322"/>
                    <a:pt x="32" y="320"/>
                    <a:pt x="37" y="318"/>
                  </a:cubicBezTo>
                  <a:cubicBezTo>
                    <a:pt x="42" y="316"/>
                    <a:pt x="44" y="315"/>
                    <a:pt x="48" y="313"/>
                  </a:cubicBezTo>
                  <a:cubicBezTo>
                    <a:pt x="52" y="311"/>
                    <a:pt x="57" y="310"/>
                    <a:pt x="62" y="307"/>
                  </a:cubicBezTo>
                  <a:cubicBezTo>
                    <a:pt x="67" y="304"/>
                    <a:pt x="73" y="301"/>
                    <a:pt x="80" y="297"/>
                  </a:cubicBezTo>
                  <a:cubicBezTo>
                    <a:pt x="87" y="293"/>
                    <a:pt x="95" y="288"/>
                    <a:pt x="101" y="283"/>
                  </a:cubicBezTo>
                  <a:cubicBezTo>
                    <a:pt x="107" y="278"/>
                    <a:pt x="112" y="274"/>
                    <a:pt x="116" y="270"/>
                  </a:cubicBezTo>
                  <a:cubicBezTo>
                    <a:pt x="120" y="266"/>
                    <a:pt x="123" y="264"/>
                    <a:pt x="127" y="261"/>
                  </a:cubicBezTo>
                  <a:cubicBezTo>
                    <a:pt x="131" y="258"/>
                    <a:pt x="134" y="253"/>
                    <a:pt x="138" y="249"/>
                  </a:cubicBezTo>
                  <a:cubicBezTo>
                    <a:pt x="142" y="245"/>
                    <a:pt x="146" y="240"/>
                    <a:pt x="150" y="235"/>
                  </a:cubicBezTo>
                  <a:cubicBezTo>
                    <a:pt x="154" y="230"/>
                    <a:pt x="159" y="224"/>
                    <a:pt x="163" y="218"/>
                  </a:cubicBezTo>
                  <a:cubicBezTo>
                    <a:pt x="167" y="212"/>
                    <a:pt x="172" y="207"/>
                    <a:pt x="177" y="201"/>
                  </a:cubicBezTo>
                  <a:cubicBezTo>
                    <a:pt x="182" y="195"/>
                    <a:pt x="186" y="188"/>
                    <a:pt x="191" y="181"/>
                  </a:cubicBezTo>
                  <a:cubicBezTo>
                    <a:pt x="196" y="174"/>
                    <a:pt x="201" y="165"/>
                    <a:pt x="206" y="157"/>
                  </a:cubicBezTo>
                  <a:cubicBezTo>
                    <a:pt x="211" y="149"/>
                    <a:pt x="215" y="142"/>
                    <a:pt x="220" y="134"/>
                  </a:cubicBezTo>
                  <a:cubicBezTo>
                    <a:pt x="225" y="126"/>
                    <a:pt x="230" y="117"/>
                    <a:pt x="234" y="110"/>
                  </a:cubicBezTo>
                  <a:cubicBezTo>
                    <a:pt x="238" y="103"/>
                    <a:pt x="241" y="98"/>
                    <a:pt x="245" y="91"/>
                  </a:cubicBezTo>
                  <a:cubicBezTo>
                    <a:pt x="249" y="84"/>
                    <a:pt x="253" y="74"/>
                    <a:pt x="257" y="67"/>
                  </a:cubicBezTo>
                  <a:cubicBezTo>
                    <a:pt x="261" y="60"/>
                    <a:pt x="263" y="55"/>
                    <a:pt x="266" y="49"/>
                  </a:cubicBezTo>
                  <a:cubicBezTo>
                    <a:pt x="269" y="43"/>
                    <a:pt x="272" y="36"/>
                    <a:pt x="275" y="31"/>
                  </a:cubicBezTo>
                  <a:cubicBezTo>
                    <a:pt x="278" y="26"/>
                    <a:pt x="281" y="21"/>
                    <a:pt x="283" y="16"/>
                  </a:cubicBezTo>
                  <a:cubicBezTo>
                    <a:pt x="285" y="11"/>
                    <a:pt x="289" y="3"/>
                    <a:pt x="290" y="0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836863" y="3429000"/>
            <a:ext cx="161925" cy="14287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114675" y="2638425"/>
            <a:ext cx="150813" cy="1539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308350" y="2286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524250" y="1981200"/>
            <a:ext cx="169863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771900" y="173355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4057650" y="1438275"/>
            <a:ext cx="165100" cy="1492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4241800" y="1289050"/>
            <a:ext cx="166688" cy="15716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400550" y="1149350"/>
            <a:ext cx="174625" cy="17462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4581525" y="1019175"/>
            <a:ext cx="187325" cy="1682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4714875" y="9620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4829175" y="8858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4949825" y="8096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5064125" y="74295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5178425" y="66040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5295900" y="588963"/>
            <a:ext cx="141288" cy="1428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5429250" y="514350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5565775" y="422275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5691188" y="3508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5772150" y="2968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5837238" y="2619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5919788" y="2079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0" name="Oval 26"/>
          <p:cNvSpPr>
            <a:spLocks noChangeArrowheads="1"/>
          </p:cNvSpPr>
          <p:nvPr/>
        </p:nvSpPr>
        <p:spPr bwMode="auto">
          <a:xfrm>
            <a:off x="5999163" y="1730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6096000" y="12858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2" name="Oval 28"/>
          <p:cNvSpPr>
            <a:spLocks noChangeArrowheads="1"/>
          </p:cNvSpPr>
          <p:nvPr/>
        </p:nvSpPr>
        <p:spPr bwMode="auto">
          <a:xfrm>
            <a:off x="6189663" y="79375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6281738" y="3810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6343650" y="-9525"/>
            <a:ext cx="147638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6424613" y="-5715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2955925" y="3038475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42017" name="Picture 33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2820988"/>
            <a:ext cx="1366837" cy="1366837"/>
          </a:xfrm>
          <a:prstGeom prst="rect">
            <a:avLst/>
          </a:prstGeom>
          <a:noFill/>
        </p:spPr>
      </p:pic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2819400" y="3413125"/>
            <a:ext cx="214313" cy="182563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33600" y="2305050"/>
            <a:ext cx="876300" cy="1300163"/>
            <a:chOff x="1248" y="1284"/>
            <a:chExt cx="479" cy="960"/>
          </a:xfrm>
        </p:grpSpPr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 flipH="1" flipV="1">
              <a:off x="1589" y="2085"/>
              <a:ext cx="138" cy="15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 flipH="1" flipV="1">
              <a:off x="1670" y="1284"/>
              <a:ext cx="0" cy="9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1248" y="1920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25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25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25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25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75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75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25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 animBg="1"/>
      <p:bldP spid="42004" grpId="0" animBg="1"/>
      <p:bldP spid="42005" grpId="0" animBg="1"/>
      <p:bldP spid="42006" grpId="0" animBg="1"/>
      <p:bldP spid="42007" grpId="0" animBg="1"/>
      <p:bldP spid="42008" grpId="0" animBg="1"/>
      <p:bldP spid="42009" grpId="0" animBg="1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20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71800" y="-1387475"/>
            <a:ext cx="6929438" cy="9761538"/>
            <a:chOff x="1871" y="-874"/>
            <a:chExt cx="4365" cy="6149"/>
          </a:xfrm>
        </p:grpSpPr>
        <p:sp>
          <p:nvSpPr>
            <p:cNvPr id="43011" name="Freeform 3"/>
            <p:cNvSpPr>
              <a:spLocks/>
            </p:cNvSpPr>
            <p:nvPr/>
          </p:nvSpPr>
          <p:spPr bwMode="auto">
            <a:xfrm>
              <a:off x="1877" y="2197"/>
              <a:ext cx="4359" cy="3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91"/>
                </a:cxn>
                <a:cxn ang="0">
                  <a:pos x="39" y="307"/>
                </a:cxn>
                <a:cxn ang="0">
                  <a:pos x="81" y="393"/>
                </a:cxn>
                <a:cxn ang="0">
                  <a:pos x="151" y="539"/>
                </a:cxn>
                <a:cxn ang="0">
                  <a:pos x="229" y="658"/>
                </a:cxn>
                <a:cxn ang="0">
                  <a:pos x="289" y="761"/>
                </a:cxn>
                <a:cxn ang="0">
                  <a:pos x="363" y="849"/>
                </a:cxn>
                <a:cxn ang="0">
                  <a:pos x="439" y="965"/>
                </a:cxn>
                <a:cxn ang="0">
                  <a:pos x="552" y="1072"/>
                </a:cxn>
                <a:cxn ang="0">
                  <a:pos x="631" y="1157"/>
                </a:cxn>
                <a:cxn ang="0">
                  <a:pos x="731" y="1243"/>
                </a:cxn>
                <a:cxn ang="0">
                  <a:pos x="855" y="1347"/>
                </a:cxn>
                <a:cxn ang="0">
                  <a:pos x="1009" y="1465"/>
                </a:cxn>
                <a:cxn ang="0">
                  <a:pos x="1197" y="1592"/>
                </a:cxn>
                <a:cxn ang="0">
                  <a:pos x="1423" y="1739"/>
                </a:cxn>
                <a:cxn ang="0">
                  <a:pos x="1655" y="1879"/>
                </a:cxn>
                <a:cxn ang="0">
                  <a:pos x="1799" y="1967"/>
                </a:cxn>
                <a:cxn ang="0">
                  <a:pos x="1979" y="2067"/>
                </a:cxn>
                <a:cxn ang="0">
                  <a:pos x="2247" y="2186"/>
                </a:cxn>
                <a:cxn ang="0">
                  <a:pos x="2556" y="2335"/>
                </a:cxn>
                <a:cxn ang="0">
                  <a:pos x="2879" y="2484"/>
                </a:cxn>
                <a:cxn ang="0">
                  <a:pos x="3135" y="2600"/>
                </a:cxn>
                <a:cxn ang="0">
                  <a:pos x="3458" y="2728"/>
                </a:cxn>
                <a:cxn ang="0">
                  <a:pos x="3700" y="2823"/>
                </a:cxn>
                <a:cxn ang="0">
                  <a:pos x="3942" y="2919"/>
                </a:cxn>
                <a:cxn ang="0">
                  <a:pos x="4144" y="3004"/>
                </a:cxn>
                <a:cxn ang="0">
                  <a:pos x="4359" y="3078"/>
                </a:cxn>
              </a:cxnLst>
              <a:rect l="0" t="0" r="r" b="b"/>
              <a:pathLst>
                <a:path w="4359" h="3078">
                  <a:moveTo>
                    <a:pt x="0" y="0"/>
                  </a:moveTo>
                  <a:cubicBezTo>
                    <a:pt x="0" y="32"/>
                    <a:pt x="7" y="140"/>
                    <a:pt x="13" y="191"/>
                  </a:cubicBezTo>
                  <a:cubicBezTo>
                    <a:pt x="19" y="242"/>
                    <a:pt x="28" y="273"/>
                    <a:pt x="39" y="307"/>
                  </a:cubicBezTo>
                  <a:cubicBezTo>
                    <a:pt x="50" y="341"/>
                    <a:pt x="62" y="354"/>
                    <a:pt x="81" y="393"/>
                  </a:cubicBezTo>
                  <a:cubicBezTo>
                    <a:pt x="100" y="432"/>
                    <a:pt x="126" y="495"/>
                    <a:pt x="151" y="539"/>
                  </a:cubicBezTo>
                  <a:cubicBezTo>
                    <a:pt x="176" y="583"/>
                    <a:pt x="206" y="621"/>
                    <a:pt x="229" y="658"/>
                  </a:cubicBezTo>
                  <a:cubicBezTo>
                    <a:pt x="252" y="695"/>
                    <a:pt x="267" y="729"/>
                    <a:pt x="289" y="761"/>
                  </a:cubicBezTo>
                  <a:cubicBezTo>
                    <a:pt x="311" y="793"/>
                    <a:pt x="338" y="815"/>
                    <a:pt x="363" y="849"/>
                  </a:cubicBezTo>
                  <a:cubicBezTo>
                    <a:pt x="388" y="883"/>
                    <a:pt x="408" y="928"/>
                    <a:pt x="439" y="965"/>
                  </a:cubicBezTo>
                  <a:cubicBezTo>
                    <a:pt x="470" y="1002"/>
                    <a:pt x="520" y="1040"/>
                    <a:pt x="552" y="1072"/>
                  </a:cubicBezTo>
                  <a:cubicBezTo>
                    <a:pt x="584" y="1104"/>
                    <a:pt x="601" y="1129"/>
                    <a:pt x="631" y="1157"/>
                  </a:cubicBezTo>
                  <a:cubicBezTo>
                    <a:pt x="661" y="1185"/>
                    <a:pt x="694" y="1211"/>
                    <a:pt x="731" y="1243"/>
                  </a:cubicBezTo>
                  <a:cubicBezTo>
                    <a:pt x="768" y="1275"/>
                    <a:pt x="809" y="1310"/>
                    <a:pt x="855" y="1347"/>
                  </a:cubicBezTo>
                  <a:cubicBezTo>
                    <a:pt x="901" y="1384"/>
                    <a:pt x="952" y="1424"/>
                    <a:pt x="1009" y="1465"/>
                  </a:cubicBezTo>
                  <a:cubicBezTo>
                    <a:pt x="1066" y="1506"/>
                    <a:pt x="1128" y="1546"/>
                    <a:pt x="1197" y="1592"/>
                  </a:cubicBezTo>
                  <a:cubicBezTo>
                    <a:pt x="1266" y="1638"/>
                    <a:pt x="1347" y="1691"/>
                    <a:pt x="1423" y="1739"/>
                  </a:cubicBezTo>
                  <a:cubicBezTo>
                    <a:pt x="1499" y="1787"/>
                    <a:pt x="1592" y="1841"/>
                    <a:pt x="1655" y="1879"/>
                  </a:cubicBezTo>
                  <a:cubicBezTo>
                    <a:pt x="1718" y="1917"/>
                    <a:pt x="1745" y="1936"/>
                    <a:pt x="1799" y="1967"/>
                  </a:cubicBezTo>
                  <a:cubicBezTo>
                    <a:pt x="1853" y="1998"/>
                    <a:pt x="1904" y="2031"/>
                    <a:pt x="1979" y="2067"/>
                  </a:cubicBezTo>
                  <a:cubicBezTo>
                    <a:pt x="2054" y="2103"/>
                    <a:pt x="2151" y="2141"/>
                    <a:pt x="2247" y="2186"/>
                  </a:cubicBezTo>
                  <a:cubicBezTo>
                    <a:pt x="2343" y="2231"/>
                    <a:pt x="2449" y="2282"/>
                    <a:pt x="2556" y="2335"/>
                  </a:cubicBezTo>
                  <a:cubicBezTo>
                    <a:pt x="2664" y="2388"/>
                    <a:pt x="2785" y="2441"/>
                    <a:pt x="2879" y="2484"/>
                  </a:cubicBezTo>
                  <a:cubicBezTo>
                    <a:pt x="2973" y="2526"/>
                    <a:pt x="3041" y="2558"/>
                    <a:pt x="3135" y="2600"/>
                  </a:cubicBezTo>
                  <a:cubicBezTo>
                    <a:pt x="3229" y="2643"/>
                    <a:pt x="3363" y="2685"/>
                    <a:pt x="3458" y="2728"/>
                  </a:cubicBezTo>
                  <a:cubicBezTo>
                    <a:pt x="3552" y="2770"/>
                    <a:pt x="3619" y="2791"/>
                    <a:pt x="3700" y="2823"/>
                  </a:cubicBezTo>
                  <a:cubicBezTo>
                    <a:pt x="3780" y="2855"/>
                    <a:pt x="3875" y="2887"/>
                    <a:pt x="3942" y="2919"/>
                  </a:cubicBezTo>
                  <a:cubicBezTo>
                    <a:pt x="4009" y="2951"/>
                    <a:pt x="4076" y="2982"/>
                    <a:pt x="4144" y="3004"/>
                  </a:cubicBezTo>
                  <a:cubicBezTo>
                    <a:pt x="4211" y="3025"/>
                    <a:pt x="4319" y="3067"/>
                    <a:pt x="4359" y="3078"/>
                  </a:cubicBezTo>
                </a:path>
              </a:pathLst>
            </a:custGeom>
            <a:noFill/>
            <a:ln w="28575" cap="rnd" cmpd="sng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auto">
            <a:xfrm rot="5400000" flipH="1">
              <a:off x="2512" y="-1515"/>
              <a:ext cx="3078" cy="4359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8" y="323"/>
                </a:cxn>
                <a:cxn ang="0">
                  <a:pos x="37" y="318"/>
                </a:cxn>
                <a:cxn ang="0">
                  <a:pos x="48" y="313"/>
                </a:cxn>
                <a:cxn ang="0">
                  <a:pos x="62" y="307"/>
                </a:cxn>
                <a:cxn ang="0">
                  <a:pos x="80" y="297"/>
                </a:cxn>
                <a:cxn ang="0">
                  <a:pos x="101" y="283"/>
                </a:cxn>
                <a:cxn ang="0">
                  <a:pos x="116" y="270"/>
                </a:cxn>
                <a:cxn ang="0">
                  <a:pos x="127" y="261"/>
                </a:cxn>
                <a:cxn ang="0">
                  <a:pos x="138" y="249"/>
                </a:cxn>
                <a:cxn ang="0">
                  <a:pos x="150" y="235"/>
                </a:cxn>
                <a:cxn ang="0">
                  <a:pos x="163" y="218"/>
                </a:cxn>
                <a:cxn ang="0">
                  <a:pos x="177" y="201"/>
                </a:cxn>
                <a:cxn ang="0">
                  <a:pos x="191" y="181"/>
                </a:cxn>
                <a:cxn ang="0">
                  <a:pos x="206" y="157"/>
                </a:cxn>
                <a:cxn ang="0">
                  <a:pos x="220" y="134"/>
                </a:cxn>
                <a:cxn ang="0">
                  <a:pos x="234" y="110"/>
                </a:cxn>
                <a:cxn ang="0">
                  <a:pos x="245" y="91"/>
                </a:cxn>
                <a:cxn ang="0">
                  <a:pos x="257" y="67"/>
                </a:cxn>
                <a:cxn ang="0">
                  <a:pos x="266" y="49"/>
                </a:cxn>
                <a:cxn ang="0">
                  <a:pos x="275" y="31"/>
                </a:cxn>
                <a:cxn ang="0">
                  <a:pos x="283" y="16"/>
                </a:cxn>
                <a:cxn ang="0">
                  <a:pos x="290" y="0"/>
                </a:cxn>
              </a:cxnLst>
              <a:rect l="0" t="0" r="r" b="b"/>
              <a:pathLst>
                <a:path w="290" h="324">
                  <a:moveTo>
                    <a:pt x="0" y="324"/>
                  </a:moveTo>
                  <a:cubicBezTo>
                    <a:pt x="3" y="324"/>
                    <a:pt x="12" y="324"/>
                    <a:pt x="18" y="323"/>
                  </a:cubicBezTo>
                  <a:cubicBezTo>
                    <a:pt x="24" y="322"/>
                    <a:pt x="32" y="320"/>
                    <a:pt x="37" y="318"/>
                  </a:cubicBezTo>
                  <a:cubicBezTo>
                    <a:pt x="42" y="316"/>
                    <a:pt x="44" y="315"/>
                    <a:pt x="48" y="313"/>
                  </a:cubicBezTo>
                  <a:cubicBezTo>
                    <a:pt x="52" y="311"/>
                    <a:pt x="57" y="310"/>
                    <a:pt x="62" y="307"/>
                  </a:cubicBezTo>
                  <a:cubicBezTo>
                    <a:pt x="67" y="304"/>
                    <a:pt x="73" y="301"/>
                    <a:pt x="80" y="297"/>
                  </a:cubicBezTo>
                  <a:cubicBezTo>
                    <a:pt x="87" y="293"/>
                    <a:pt x="95" y="288"/>
                    <a:pt x="101" y="283"/>
                  </a:cubicBezTo>
                  <a:cubicBezTo>
                    <a:pt x="107" y="278"/>
                    <a:pt x="112" y="274"/>
                    <a:pt x="116" y="270"/>
                  </a:cubicBezTo>
                  <a:cubicBezTo>
                    <a:pt x="120" y="266"/>
                    <a:pt x="123" y="264"/>
                    <a:pt x="127" y="261"/>
                  </a:cubicBezTo>
                  <a:cubicBezTo>
                    <a:pt x="131" y="258"/>
                    <a:pt x="134" y="253"/>
                    <a:pt x="138" y="249"/>
                  </a:cubicBezTo>
                  <a:cubicBezTo>
                    <a:pt x="142" y="245"/>
                    <a:pt x="146" y="240"/>
                    <a:pt x="150" y="235"/>
                  </a:cubicBezTo>
                  <a:cubicBezTo>
                    <a:pt x="154" y="230"/>
                    <a:pt x="159" y="224"/>
                    <a:pt x="163" y="218"/>
                  </a:cubicBezTo>
                  <a:cubicBezTo>
                    <a:pt x="167" y="212"/>
                    <a:pt x="172" y="207"/>
                    <a:pt x="177" y="201"/>
                  </a:cubicBezTo>
                  <a:cubicBezTo>
                    <a:pt x="182" y="195"/>
                    <a:pt x="186" y="188"/>
                    <a:pt x="191" y="181"/>
                  </a:cubicBezTo>
                  <a:cubicBezTo>
                    <a:pt x="196" y="174"/>
                    <a:pt x="201" y="165"/>
                    <a:pt x="206" y="157"/>
                  </a:cubicBezTo>
                  <a:cubicBezTo>
                    <a:pt x="211" y="149"/>
                    <a:pt x="215" y="142"/>
                    <a:pt x="220" y="134"/>
                  </a:cubicBezTo>
                  <a:cubicBezTo>
                    <a:pt x="225" y="126"/>
                    <a:pt x="230" y="117"/>
                    <a:pt x="234" y="110"/>
                  </a:cubicBezTo>
                  <a:cubicBezTo>
                    <a:pt x="238" y="103"/>
                    <a:pt x="241" y="98"/>
                    <a:pt x="245" y="91"/>
                  </a:cubicBezTo>
                  <a:cubicBezTo>
                    <a:pt x="249" y="84"/>
                    <a:pt x="253" y="74"/>
                    <a:pt x="257" y="67"/>
                  </a:cubicBezTo>
                  <a:cubicBezTo>
                    <a:pt x="261" y="60"/>
                    <a:pt x="263" y="55"/>
                    <a:pt x="266" y="49"/>
                  </a:cubicBezTo>
                  <a:cubicBezTo>
                    <a:pt x="269" y="43"/>
                    <a:pt x="272" y="36"/>
                    <a:pt x="275" y="31"/>
                  </a:cubicBezTo>
                  <a:cubicBezTo>
                    <a:pt x="278" y="26"/>
                    <a:pt x="281" y="21"/>
                    <a:pt x="283" y="16"/>
                  </a:cubicBezTo>
                  <a:cubicBezTo>
                    <a:pt x="285" y="11"/>
                    <a:pt x="289" y="3"/>
                    <a:pt x="290" y="0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2836863" y="3429000"/>
            <a:ext cx="161925" cy="14287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3114675" y="2638425"/>
            <a:ext cx="150813" cy="1539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308350" y="2286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524250" y="1981200"/>
            <a:ext cx="169863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3771900" y="173355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4057650" y="1438275"/>
            <a:ext cx="165100" cy="1492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4241800" y="1289050"/>
            <a:ext cx="166688" cy="15716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4400550" y="1149350"/>
            <a:ext cx="174625" cy="17462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4581525" y="1019175"/>
            <a:ext cx="187325" cy="1682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4714875" y="9620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4829175" y="8858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4949825" y="809625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5064125" y="74295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5178425" y="660400"/>
            <a:ext cx="150813" cy="146050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5295900" y="588963"/>
            <a:ext cx="141288" cy="142875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5429250" y="514350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5565775" y="422275"/>
            <a:ext cx="152400" cy="141288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5691188" y="3508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1" name="Oval 23"/>
          <p:cNvSpPr>
            <a:spLocks noChangeArrowheads="1"/>
          </p:cNvSpPr>
          <p:nvPr/>
        </p:nvSpPr>
        <p:spPr bwMode="auto">
          <a:xfrm>
            <a:off x="5772150" y="2968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auto">
          <a:xfrm>
            <a:off x="5837238" y="2619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5919788" y="207963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4" name="Oval 26"/>
          <p:cNvSpPr>
            <a:spLocks noChangeArrowheads="1"/>
          </p:cNvSpPr>
          <p:nvPr/>
        </p:nvSpPr>
        <p:spPr bwMode="auto">
          <a:xfrm>
            <a:off x="5999163" y="17303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6096000" y="128588"/>
            <a:ext cx="152400" cy="141287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6189663" y="79375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7" name="Oval 29"/>
          <p:cNvSpPr>
            <a:spLocks noChangeArrowheads="1"/>
          </p:cNvSpPr>
          <p:nvPr/>
        </p:nvSpPr>
        <p:spPr bwMode="auto">
          <a:xfrm>
            <a:off x="6281738" y="3810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8" name="Oval 30"/>
          <p:cNvSpPr>
            <a:spLocks noChangeArrowheads="1"/>
          </p:cNvSpPr>
          <p:nvPr/>
        </p:nvSpPr>
        <p:spPr bwMode="auto">
          <a:xfrm>
            <a:off x="6343650" y="-9525"/>
            <a:ext cx="147638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39" name="Oval 31"/>
          <p:cNvSpPr>
            <a:spLocks noChangeArrowheads="1"/>
          </p:cNvSpPr>
          <p:nvPr/>
        </p:nvSpPr>
        <p:spPr bwMode="auto">
          <a:xfrm>
            <a:off x="6424613" y="-57150"/>
            <a:ext cx="147637" cy="150813"/>
          </a:xfrm>
          <a:prstGeom prst="ellipse">
            <a:avLst/>
          </a:prstGeom>
          <a:gradFill rotWithShape="0">
            <a:gsLst>
              <a:gs pos="0">
                <a:srgbClr val="FFFFCC"/>
              </a:gs>
              <a:gs pos="100000">
                <a:schemeClr val="tx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40" name="Oval 32"/>
          <p:cNvSpPr>
            <a:spLocks noChangeArrowheads="1"/>
          </p:cNvSpPr>
          <p:nvPr/>
        </p:nvSpPr>
        <p:spPr bwMode="auto">
          <a:xfrm>
            <a:off x="2955925" y="3038475"/>
            <a:ext cx="152400" cy="152400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43041" name="Picture 33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2820988"/>
            <a:ext cx="1366837" cy="1366837"/>
          </a:xfrm>
          <a:prstGeom prst="rect">
            <a:avLst/>
          </a:prstGeom>
          <a:noFill/>
        </p:spPr>
      </p:pic>
      <p:sp>
        <p:nvSpPr>
          <p:cNvPr id="43047" name="Oval 39"/>
          <p:cNvSpPr>
            <a:spLocks noChangeArrowheads="1"/>
          </p:cNvSpPr>
          <p:nvPr/>
        </p:nvSpPr>
        <p:spPr bwMode="auto">
          <a:xfrm>
            <a:off x="2819400" y="3413125"/>
            <a:ext cx="214313" cy="182563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209800" y="2305050"/>
            <a:ext cx="800100" cy="1300163"/>
            <a:chOff x="1248" y="1284"/>
            <a:chExt cx="479" cy="960"/>
          </a:xfrm>
        </p:grpSpPr>
        <p:sp>
          <p:nvSpPr>
            <p:cNvPr id="43049" name="Oval 41"/>
            <p:cNvSpPr>
              <a:spLocks noChangeArrowheads="1"/>
            </p:cNvSpPr>
            <p:nvPr/>
          </p:nvSpPr>
          <p:spPr bwMode="auto">
            <a:xfrm flipH="1" flipV="1">
              <a:off x="1589" y="2085"/>
              <a:ext cx="138" cy="15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43050" name="Line 42"/>
            <p:cNvSpPr>
              <a:spLocks noChangeShapeType="1"/>
            </p:cNvSpPr>
            <p:nvPr/>
          </p:nvSpPr>
          <p:spPr bwMode="auto">
            <a:xfrm flipH="1" flipV="1">
              <a:off x="1670" y="1284"/>
              <a:ext cx="0" cy="9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43051" name="Text Box 43"/>
            <p:cNvSpPr txBox="1">
              <a:spLocks noChangeArrowheads="1"/>
            </p:cNvSpPr>
            <p:nvPr/>
          </p:nvSpPr>
          <p:spPr bwMode="auto">
            <a:xfrm>
              <a:off x="1248" y="1920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25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25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25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25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75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75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25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  <p:bldP spid="43022" grpId="0" animBg="1"/>
      <p:bldP spid="43023" grpId="0" animBg="1"/>
      <p:bldP spid="43024" grpId="0" animBg="1"/>
      <p:bldP spid="43025" grpId="0" animBg="1"/>
      <p:bldP spid="43026" grpId="0" animBg="1"/>
      <p:bldP spid="43027" grpId="0" animBg="1"/>
      <p:bldP spid="43028" grpId="0" animBg="1"/>
      <p:bldP spid="43029" grpId="0" animBg="1"/>
      <p:bldP spid="43030" grpId="0" animBg="1"/>
      <p:bldP spid="43031" grpId="0" animBg="1"/>
      <p:bldP spid="43032" grpId="0" animBg="1"/>
      <p:bldP spid="43033" grpId="0" animBg="1"/>
      <p:bldP spid="43034" grpId="0" animBg="1"/>
      <p:bldP spid="43035" grpId="0" animBg="1"/>
      <p:bldP spid="43036" grpId="0" animBg="1"/>
      <p:bldP spid="43037" grpId="0" animBg="1"/>
      <p:bldP spid="43038" grpId="0" animBg="1"/>
      <p:bldP spid="43039" grpId="0" animBg="1"/>
      <p:bldP spid="43040" grpId="0" animBg="1"/>
      <p:bldP spid="430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3042" y="714356"/>
            <a:ext cx="53142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9600" b="1" cap="all" dirty="0" err="1" smtClean="0">
                <a:ln w="0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koniec</a:t>
            </a:r>
            <a:endParaRPr lang="cs-CZ" sz="9600" b="1" cap="all" dirty="0">
              <a:ln w="0"/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29388" y="5226784"/>
            <a:ext cx="2714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rgbClr val="FFC000"/>
                </a:solidFill>
              </a:rPr>
              <a:t>Jozef </a:t>
            </a:r>
            <a:r>
              <a:rPr lang="sk-SK" sz="2000" dirty="0" err="1" smtClean="0">
                <a:solidFill>
                  <a:srgbClr val="FFC000"/>
                </a:solidFill>
              </a:rPr>
              <a:t>Vajdiar</a:t>
            </a:r>
            <a:endParaRPr lang="sk-SK" sz="2000" dirty="0" smtClean="0">
              <a:solidFill>
                <a:srgbClr val="FFC000"/>
              </a:solidFill>
            </a:endParaRPr>
          </a:p>
          <a:p>
            <a:pPr algn="ctr"/>
            <a:r>
              <a:rPr lang="sk-SK" sz="2000" smtClean="0">
                <a:solidFill>
                  <a:srgbClr val="FFC000"/>
                </a:solidFill>
              </a:rPr>
              <a:t>Eva </a:t>
            </a:r>
            <a:r>
              <a:rPr lang="sk-SK" sz="2000" dirty="0" err="1" smtClean="0">
                <a:solidFill>
                  <a:srgbClr val="FFC000"/>
                </a:solidFill>
              </a:rPr>
              <a:t>Matušáková</a:t>
            </a:r>
            <a:endParaRPr lang="sk-SK" sz="2000" dirty="0" smtClean="0">
              <a:solidFill>
                <a:srgbClr val="FFC000"/>
              </a:solidFill>
            </a:endParaRPr>
          </a:p>
          <a:p>
            <a:pPr algn="ctr"/>
            <a:r>
              <a:rPr lang="sk-SK" sz="2000" dirty="0" smtClean="0">
                <a:solidFill>
                  <a:srgbClr val="FFC000"/>
                </a:solidFill>
              </a:rPr>
              <a:t>Šimon Socha</a:t>
            </a:r>
          </a:p>
          <a:p>
            <a:pPr algn="ctr"/>
            <a:r>
              <a:rPr lang="sk-SK" sz="2000" dirty="0" smtClean="0">
                <a:solidFill>
                  <a:srgbClr val="FFC000"/>
                </a:solidFill>
              </a:rPr>
              <a:t>Katka Kvaková</a:t>
            </a:r>
          </a:p>
          <a:p>
            <a:pPr algn="ctr"/>
            <a:r>
              <a:rPr lang="sk-SK" sz="2000" dirty="0" smtClean="0">
                <a:solidFill>
                  <a:srgbClr val="FFC000"/>
                </a:solidFill>
              </a:rPr>
              <a:t>2.D</a:t>
            </a:r>
          </a:p>
          <a:p>
            <a:pPr algn="ctr"/>
            <a:endParaRPr lang="sk-SK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-0.01273 0.03299 -0.00185 0.04844 0.00208 C 0.07743 0.00949 0.10625 0.01505 0.13559 0.01921 C 0.14045 0.0206 0.14531 0.02153 0.15 0.02361 C 0.15347 0.02523 0.15625 0.02894 0.15972 0.03009 C 0.17344 0.03472 0.18767 0.03333 0.20174 0.03449 C 0.2125 0.04005 0.22413 0.04306 0.23559 0.04514 C 0.26007 0.05602 0.24809 0.05278 0.27101 0.05579 C 0.27379 0.05718 0.27656 0.05833 0.27917 0.06019 C 0.2809 0.06134 0.28229 0.06366 0.28403 0.06458 C 0.28767 0.06667 0.29167 0.06667 0.29531 0.06875 C 0.30243 0.07292 0.31354 0.08195 0.31945 0.0882 C 0.33142 0.10116 0.34254 0.11713 0.3533 0.13125 C 0.35573 0.13449 0.35886 0.13681 0.36146 0.13982 C 0.36545 0.14468 0.36892 0.14977 0.37274 0.15486 C 0.38229 0.16759 0.3908 0.18472 0.39844 0.2 C 0.40469 0.22593 0.41736 0.24653 0.42587 0.27083 C 0.42986 0.28241 0.43073 0.29537 0.43403 0.30741 C 0.43455 0.31181 0.43524 0.31597 0.43559 0.32037 C 0.43629 0.32894 0.43629 0.33773 0.43715 0.3463 C 0.43872 0.36296 0.44445 0.37917 0.44688 0.3956 C 0.44636 0.43148 0.4467 0.46736 0.44531 0.50301 C 0.44514 0.50602 0.43993 0.52338 0.43872 0.52685 C 0.42847 0.55695 0.41337 0.58009 0.39688 0.60394 C 0.38108 0.62708 0.3625 0.64792 0.34688 0.67083 C 0.3382 0.68333 0.33038 0.70139 0.31945 0.71181 C 0.29583 0.73357 0.25191 0.73773 0.22431 0.7419 C 0.20695 0.74722 0.18976 0.75139 0.17274 0.75903 C 0.10174 0.7544 0.03073 0.75046 -0.04028 0.7463 C -0.08889 0.73912 -0.13524 0.71783 -0.18385 0.71181 C -0.20139 0.70648 -0.21927 0.70208 -0.23698 0.69884 C -0.26233 0.68218 -0.29167 0.67917 -0.31771 0.66458 C -0.33212 0.65602 -0.34253 0.64236 -0.35469 0.63009 C -0.35903 0.62546 -0.36476 0.62361 -0.36927 0.61898 C -0.37726 0.61134 -0.38403 0.60139 -0.39184 0.59352 C -0.40156 0.56806 -0.38837 0.60023 -0.4 0.57824 C -0.40677 0.56597 -0.41285 0.54931 -0.41771 0.53519 C -0.42239 0.52176 -0.42517 0.50718 -0.43055 0.49468 C -0.43264 0.48958 -0.43524 0.48496 -0.43698 0.4794 C -0.43958 0.4713 -0.44028 0.46181 -0.4434 0.45371 C -0.45087 0.43403 -0.4566 0.41458 -0.46128 0.39352 C -0.46076 0.36991 -0.46128 0.34607 -0.45955 0.32246 C -0.45903 0.31644 -0.45625 0.31111 -0.45469 0.30533 C -0.45243 0.29699 -0.45364 0.28704 -0.45 0.27963 C -0.44392 0.26783 -0.4401 0.2544 -0.43385 0.24283 C -0.42691 0.21736 -0.41493 0.19977 -0.4 0.18287 C -0.39184 0.17361 -0.38472 0.16482 -0.37413 0.16134 C -0.36545 0.15255 -0.35746 0.14537 -0.3467 0.1419 C -0.33854 0.13634 -0.32934 0.13125 -0.32083 0.12685 C -0.30833 0.1206 -0.32049 0.12917 -0.30799 0.12246 C -0.2901 0.11296 -0.30608 0.11852 -0.29028 0.11389 C -0.27969 0.10486 -0.29045 0.11273 -0.26927 0.10741 C -0.26597 0.10648 -0.26285 0.1044 -0.25955 0.10324 C -0.25642 0.10232 -0.25312 0.10185 -0.25 0.10116 C -0.23715 0.09537 -0.24358 0.09746 -0.23055 0.09468 C -0.22396 0.08264 -0.21892 0.08171 -0.20799 0.07963 C -0.18108 0.07454 -0.15434 0.06852 -0.12726 0.06458 C -0.10868 0.05926 -0.09514 0.04074 -0.07569 0.03658 C -0.06458 0.02685 -0.05642 0.01204 -0.0434 0.00648 C -0.02847 -0.00856 -0.02014 -0.00347 0 0 Z " pathEditMode="relative" ptsTypes="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Kvôli odporu vzduchu a veľkým preťaženiam sa nedá získať napríklad výstrelom z dela. Až objav reaktívnych raketových motorov ukázal, že aj takáto veľká rýchlosť sa dá dosiahnuť.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Akonáhle</a:t>
            </a:r>
            <a:r>
              <a:rPr lang="sk-SK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raketa, či raketoplán dosiahne obežnú dráhu okolo Zeme, jej hlavné raketové motory prestávajú pracovať. Prečo vtedy raketa nespadne späť na Zem? Ona v skutočnosti neustále padá, jej rýchlosť je však taká veľká, že sa tým len zakrivuje jej dráha. Ak je jej rýchlosť menšia ako 1. kozmická, raketa sa približuje k Zemi, ak je jej rýchlosť väčšia, raketa sa od Zeme vzďaľuje. Pritom sa veľkosť jej rýchlosti zmenšuje, takže sa vlastne pohybuje po eliptickej dráhe.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istrator\Desktop\JoJo\fyzika\elip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istrator\Desktop\JoJo\fyzika\24e6aad56d556c852eb11f6cb6f87c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5175885" cy="171451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285984" y="5072074"/>
            <a:ext cx="4480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</a:rPr>
              <a:t>kde : - </a:t>
            </a:r>
            <a:r>
              <a:rPr lang="el-GR" sz="2400" dirty="0" smtClean="0">
                <a:solidFill>
                  <a:srgbClr val="FFFF00"/>
                </a:solidFill>
              </a:rPr>
              <a:t>κ </a:t>
            </a:r>
            <a:r>
              <a:rPr lang="sk-SK" sz="2400" dirty="0" smtClean="0">
                <a:solidFill>
                  <a:srgbClr val="FFFF00"/>
                </a:solidFill>
              </a:rPr>
              <a:t>je gravitačná konštanta</a:t>
            </a:r>
          </a:p>
          <a:p>
            <a:r>
              <a:rPr lang="sk-SK" sz="2400" dirty="0" smtClean="0">
                <a:solidFill>
                  <a:srgbClr val="FFFF00"/>
                </a:solidFill>
              </a:rPr>
              <a:t>	</a:t>
            </a:r>
            <a:endParaRPr lang="sk-SK" sz="2400" dirty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42910" y="500042"/>
            <a:ext cx="8143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dirty="0" smtClean="0">
                <a:solidFill>
                  <a:srgbClr val="FFFF00"/>
                </a:solidFill>
              </a:rPr>
              <a:t>Veľkosť kruhovej rýchlosti </a:t>
            </a:r>
            <a:r>
              <a:rPr lang="sk-SK" sz="2000" i="1" dirty="0" err="1" smtClean="0">
                <a:solidFill>
                  <a:srgbClr val="FFFF00"/>
                </a:solidFill>
              </a:rPr>
              <a:t>v</a:t>
            </a:r>
            <a:r>
              <a:rPr lang="sk-SK" sz="2000" i="1" baseline="-25000" dirty="0" err="1" smtClean="0">
                <a:solidFill>
                  <a:srgbClr val="FFFF00"/>
                </a:solidFill>
              </a:rPr>
              <a:t>k</a:t>
            </a:r>
            <a:r>
              <a:rPr lang="sk-SK" sz="2000" dirty="0" smtClean="0">
                <a:solidFill>
                  <a:srgbClr val="FFFF00"/>
                </a:solidFill>
              </a:rPr>
              <a:t> závisí na hmotnosti </a:t>
            </a:r>
            <a:r>
              <a:rPr lang="sk-SK" sz="2000" i="1" dirty="0" smtClean="0">
                <a:solidFill>
                  <a:srgbClr val="FFFF00"/>
                </a:solidFill>
              </a:rPr>
              <a:t>M</a:t>
            </a:r>
            <a:r>
              <a:rPr lang="sk-SK" sz="2000" dirty="0" smtClean="0">
                <a:solidFill>
                  <a:srgbClr val="FFFF00"/>
                </a:solidFill>
              </a:rPr>
              <a:t> (respektíve gravitačnom parametri </a:t>
            </a:r>
            <a:r>
              <a:rPr lang="el-GR" sz="2000" dirty="0" smtClean="0">
                <a:solidFill>
                  <a:srgbClr val="FFFF00"/>
                </a:solidFill>
              </a:rPr>
              <a:t>μ) </a:t>
            </a:r>
            <a:r>
              <a:rPr lang="sk-SK" sz="2000" dirty="0" smtClean="0">
                <a:solidFill>
                  <a:srgbClr val="FFFF00"/>
                </a:solidFill>
              </a:rPr>
              <a:t>centrálneho telesa a na polomere kruhovej dráhy </a:t>
            </a:r>
            <a:r>
              <a:rPr lang="sk-SK" sz="2000" i="1" dirty="0" smtClean="0">
                <a:solidFill>
                  <a:srgbClr val="FFFF00"/>
                </a:solidFill>
              </a:rPr>
              <a:t>r</a:t>
            </a:r>
            <a:r>
              <a:rPr lang="sk-SK" sz="2000" dirty="0" smtClean="0">
                <a:solidFill>
                  <a:srgbClr val="FFFF00"/>
                </a:solidFill>
              </a:rPr>
              <a:t> podľa vzťahu</a:t>
            </a:r>
            <a:endParaRPr lang="sk-SK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1538" y="714332"/>
          <a:ext cx="6572295" cy="6143668"/>
        </p:xfrm>
        <a:graphic>
          <a:graphicData uri="http://schemas.openxmlformats.org/drawingml/2006/table">
            <a:tbl>
              <a:tblPr/>
              <a:tblGrid>
                <a:gridCol w="2190765"/>
                <a:gridCol w="2190765"/>
                <a:gridCol w="2190765"/>
              </a:tblGrid>
              <a:tr h="917395">
                <a:tc>
                  <a:txBody>
                    <a:bodyPr/>
                    <a:lstStyle/>
                    <a:p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Výška nad</a:t>
                      </a:r>
                      <a:br>
                        <a:rPr lang="sk-SK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povrchom</a:t>
                      </a:r>
                      <a:br>
                        <a:rPr lang="sk-SK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(km)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Kruhová</a:t>
                      </a:r>
                      <a:br>
                        <a:rPr lang="sk-SK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rýchlosť</a:t>
                      </a:r>
                      <a:br>
                        <a:rPr lang="sk-SK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(km/s)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solidFill>
                            <a:srgbClr val="FF0000"/>
                          </a:solidFill>
                        </a:rPr>
                        <a:t>Poznámka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7,905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03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solidFill>
                            <a:srgbClr val="FFFF00"/>
                          </a:solidFill>
                        </a:rPr>
                        <a:t>200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7,784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Najnižšie dráhy družíc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500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7,613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solidFill>
                            <a:srgbClr val="FFFF00"/>
                          </a:solidFill>
                        </a:rPr>
                        <a:t>7,350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5000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5,919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10 000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solidFill>
                            <a:srgbClr val="FFFF00"/>
                          </a:solidFill>
                        </a:rPr>
                        <a:t>4,933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039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18 000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4,044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navigačne družice GPS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039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36 000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3,067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stacionárne družice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50 000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2,659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100 000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1,936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360 000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1,043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dráha Mesiaca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84"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500 000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>
                          <a:solidFill>
                            <a:srgbClr val="FFFF00"/>
                          </a:solidFill>
                        </a:rPr>
                        <a:t>0,887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solidFill>
                            <a:srgbClr val="FFFF00"/>
                          </a:solidFill>
                        </a:rPr>
                        <a:t> </a:t>
                      </a:r>
                    </a:p>
                  </a:txBody>
                  <a:tcPr marL="60657" marR="60657" marT="30328" marB="303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</a:rPr>
              <a:t>V tabuľke dolu sú uvedené hodnoty kruhovej rýchlosti pre rôzne výšky kruhových dráh v gravitačnom poli Zeme,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314700" y="2324100"/>
            <a:ext cx="2514600" cy="23622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9552" name="Picture 96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667000" y="2590800"/>
            <a:ext cx="744538" cy="915988"/>
            <a:chOff x="1680" y="1632"/>
            <a:chExt cx="469" cy="577"/>
          </a:xfrm>
        </p:grpSpPr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2021" y="1632"/>
              <a:ext cx="128" cy="577"/>
              <a:chOff x="2021" y="1632"/>
              <a:chExt cx="128" cy="577"/>
            </a:xfrm>
          </p:grpSpPr>
          <p:sp>
            <p:nvSpPr>
              <p:cNvPr id="19556" name="Oval 100"/>
              <p:cNvSpPr>
                <a:spLocks noChangeArrowheads="1"/>
              </p:cNvSpPr>
              <p:nvPr/>
            </p:nvSpPr>
            <p:spPr bwMode="auto">
              <a:xfrm flipH="1" flipV="1">
                <a:off x="2021" y="2117"/>
                <a:ext cx="128" cy="92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tx2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9557" name="Line 101"/>
              <p:cNvSpPr>
                <a:spLocks noChangeShapeType="1"/>
              </p:cNvSpPr>
              <p:nvPr/>
            </p:nvSpPr>
            <p:spPr bwMode="auto">
              <a:xfrm flipH="1" flipV="1">
                <a:off x="2085" y="1632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9558" name="Text Box 102"/>
            <p:cNvSpPr txBox="1">
              <a:spLocks noChangeArrowheads="1"/>
            </p:cNvSpPr>
            <p:nvPr/>
          </p:nvSpPr>
          <p:spPr bwMode="auto">
            <a:xfrm>
              <a:off x="1680" y="18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</a:t>
              </a:r>
              <a:endParaRPr lang="cs-CZ" baseline="-25000"/>
            </a:p>
          </p:txBody>
        </p:sp>
      </p:grpSp>
      <p:sp>
        <p:nvSpPr>
          <p:cNvPr id="10" name="Obdélník 9"/>
          <p:cNvSpPr/>
          <p:nvPr/>
        </p:nvSpPr>
        <p:spPr>
          <a:xfrm>
            <a:off x="2214546" y="21429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2800" dirty="0" smtClean="0">
                <a:solidFill>
                  <a:srgbClr val="FFFF00"/>
                </a:solidFill>
              </a:rPr>
              <a:t>Prvá kozmická 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</a:rPr>
              <a:t>(k</a:t>
            </a:r>
            <a:r>
              <a:rPr lang="sk-SK" sz="2800" dirty="0" smtClean="0">
                <a:solidFill>
                  <a:srgbClr val="FFFF00"/>
                </a:solidFill>
              </a:rPr>
              <a:t>r</a:t>
            </a:r>
            <a:r>
              <a:rPr lang="en-US" sz="2800" dirty="0" err="1" smtClean="0">
                <a:solidFill>
                  <a:srgbClr val="FFFF00"/>
                </a:solidFill>
              </a:rPr>
              <a:t>uhov</a:t>
            </a:r>
            <a:r>
              <a:rPr lang="sk-SK" sz="2800" dirty="0" smtClean="0">
                <a:solidFill>
                  <a:srgbClr val="FFFF00"/>
                </a:solidFill>
              </a:rPr>
              <a:t>á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sk-SK" sz="2800" dirty="0" smtClean="0">
                <a:solidFill>
                  <a:srgbClr val="FFFF00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sk-SK" sz="2800" dirty="0" smtClean="0">
                <a:solidFill>
                  <a:srgbClr val="FFFF00"/>
                </a:solidFill>
              </a:rPr>
              <a:t>rýchlosť</a:t>
            </a:r>
            <a:endParaRPr lang="cs-CZ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3314700" y="2324100"/>
            <a:ext cx="2514600" cy="23622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5257800"/>
            <a:ext cx="2438400" cy="685800"/>
          </a:xfrm>
          <a:prstGeom prst="wedgeRoundRectCallout">
            <a:avLst>
              <a:gd name="adj1" fmla="val 58333"/>
              <a:gd name="adj2" fmla="val -285185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k-SK" sz="2800">
                <a:solidFill>
                  <a:schemeClr val="bg1"/>
                </a:solidFill>
                <a:latin typeface="Times New Roman" pitchFamily="18" charset="0"/>
              </a:rPr>
              <a:t>Teleso</a:t>
            </a:r>
            <a:endParaRPr lang="cs-CZ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590800" y="457200"/>
            <a:ext cx="4972050" cy="685800"/>
          </a:xfrm>
          <a:prstGeom prst="wedgeRoundRectCallout">
            <a:avLst>
              <a:gd name="adj1" fmla="val -2236"/>
              <a:gd name="adj2" fmla="val 228241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Kr</a:t>
            </a:r>
            <a:r>
              <a:rPr lang="sk-SK" sz="280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hov</a:t>
            </a:r>
            <a:r>
              <a:rPr lang="sk-SK" sz="2800">
                <a:solidFill>
                  <a:schemeClr val="bg1"/>
                </a:solidFill>
                <a:latin typeface="Times New Roman" pitchFamily="18" charset="0"/>
              </a:rPr>
              <a:t>á  trajektória telesa</a:t>
            </a:r>
          </a:p>
          <a:p>
            <a:pPr algn="ctr"/>
            <a:endParaRPr lang="cs-CZ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3014" name="Picture 6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943600" y="5181600"/>
            <a:ext cx="2438400" cy="685800"/>
          </a:xfrm>
          <a:prstGeom prst="wedgeRoundRectCallout">
            <a:avLst>
              <a:gd name="adj1" fmla="val -98505"/>
              <a:gd name="adj2" fmla="val -241898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k-SK" sz="2800">
                <a:solidFill>
                  <a:schemeClr val="bg1"/>
                </a:solidFill>
                <a:latin typeface="Times New Roman" pitchFamily="18" charset="0"/>
              </a:rPr>
              <a:t>Zem</a:t>
            </a:r>
            <a:endParaRPr lang="cs-CZ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381000" y="685800"/>
            <a:ext cx="2133600" cy="1371600"/>
          </a:xfrm>
          <a:prstGeom prst="wedgeRoundRectCallout">
            <a:avLst>
              <a:gd name="adj1" fmla="val 78273"/>
              <a:gd name="adj2" fmla="val 118519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Prv</a:t>
            </a:r>
            <a:r>
              <a:rPr lang="sk-SK" sz="2800">
                <a:solidFill>
                  <a:schemeClr val="bg1"/>
                </a:solidFill>
                <a:latin typeface="Times New Roman" pitchFamily="18" charset="0"/>
              </a:rPr>
              <a:t>á kozmická rýchlosť</a:t>
            </a:r>
            <a:endParaRPr lang="cs-CZ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667000" y="2590800"/>
            <a:ext cx="744538" cy="915988"/>
            <a:chOff x="1680" y="1632"/>
            <a:chExt cx="469" cy="577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021" y="1632"/>
              <a:ext cx="128" cy="577"/>
              <a:chOff x="2021" y="1632"/>
              <a:chExt cx="128" cy="577"/>
            </a:xfrm>
          </p:grpSpPr>
          <p:sp>
            <p:nvSpPr>
              <p:cNvPr id="43024" name="Oval 16"/>
              <p:cNvSpPr>
                <a:spLocks noChangeArrowheads="1"/>
              </p:cNvSpPr>
              <p:nvPr/>
            </p:nvSpPr>
            <p:spPr bwMode="auto">
              <a:xfrm flipH="1" flipV="1">
                <a:off x="2021" y="2117"/>
                <a:ext cx="128" cy="92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tx2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43025" name="Line 17"/>
              <p:cNvSpPr>
                <a:spLocks noChangeShapeType="1"/>
              </p:cNvSpPr>
              <p:nvPr/>
            </p:nvSpPr>
            <p:spPr bwMode="auto">
              <a:xfrm flipH="1" flipV="1">
                <a:off x="2085" y="1632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1680" y="18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 autoUpdateAnimBg="0"/>
      <p:bldP spid="43013" grpId="0" animBg="1" autoUpdateAnimBg="0"/>
      <p:bldP spid="43015" grpId="0" animBg="1" autoUpdateAnimBg="0"/>
      <p:bldP spid="430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214688" y="32337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238500" y="30575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3311525" y="29035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429000" y="2743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3544888" y="26193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3678238" y="2514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3829050" y="2403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963988" y="2336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4114800" y="2286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4267200" y="2254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446588" y="22256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4632325" y="2241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4797425" y="22701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4973638" y="23463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5141913" y="2438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5262563" y="252253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5370513" y="2590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5462588" y="27193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>
            <a:off x="5538788" y="2819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5599113" y="2919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2" name="Oval 24"/>
          <p:cNvSpPr>
            <a:spLocks noChangeArrowheads="1"/>
          </p:cNvSpPr>
          <p:nvPr/>
        </p:nvSpPr>
        <p:spPr bwMode="auto">
          <a:xfrm>
            <a:off x="5659438" y="3048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3" name="Oval 25"/>
          <p:cNvSpPr>
            <a:spLocks noChangeArrowheads="1"/>
          </p:cNvSpPr>
          <p:nvPr/>
        </p:nvSpPr>
        <p:spPr bwMode="auto">
          <a:xfrm>
            <a:off x="5715000" y="3200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4" name="Oval 26"/>
          <p:cNvSpPr>
            <a:spLocks noChangeArrowheads="1"/>
          </p:cNvSpPr>
          <p:nvPr/>
        </p:nvSpPr>
        <p:spPr bwMode="auto">
          <a:xfrm>
            <a:off x="5726113" y="33591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5" name="Oval 27"/>
          <p:cNvSpPr>
            <a:spLocks noChangeArrowheads="1"/>
          </p:cNvSpPr>
          <p:nvPr/>
        </p:nvSpPr>
        <p:spPr bwMode="auto">
          <a:xfrm>
            <a:off x="5715000" y="3505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6" name="Oval 28"/>
          <p:cNvSpPr>
            <a:spLocks noChangeArrowheads="1"/>
          </p:cNvSpPr>
          <p:nvPr/>
        </p:nvSpPr>
        <p:spPr bwMode="auto">
          <a:xfrm>
            <a:off x="5699125" y="3657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7" name="Oval 29"/>
          <p:cNvSpPr>
            <a:spLocks noChangeArrowheads="1"/>
          </p:cNvSpPr>
          <p:nvPr/>
        </p:nvSpPr>
        <p:spPr bwMode="auto">
          <a:xfrm>
            <a:off x="5667375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8" name="Oval 30"/>
          <p:cNvSpPr>
            <a:spLocks noChangeArrowheads="1"/>
          </p:cNvSpPr>
          <p:nvPr/>
        </p:nvSpPr>
        <p:spPr bwMode="auto">
          <a:xfrm>
            <a:off x="5614988" y="3886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99" name="Oval 31"/>
          <p:cNvSpPr>
            <a:spLocks noChangeArrowheads="1"/>
          </p:cNvSpPr>
          <p:nvPr/>
        </p:nvSpPr>
        <p:spPr bwMode="auto">
          <a:xfrm>
            <a:off x="5554663" y="39989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0" name="Oval 32"/>
          <p:cNvSpPr>
            <a:spLocks noChangeArrowheads="1"/>
          </p:cNvSpPr>
          <p:nvPr/>
        </p:nvSpPr>
        <p:spPr bwMode="auto">
          <a:xfrm>
            <a:off x="5491163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1" name="Oval 33"/>
          <p:cNvSpPr>
            <a:spLocks noChangeArrowheads="1"/>
          </p:cNvSpPr>
          <p:nvPr/>
        </p:nvSpPr>
        <p:spPr bwMode="auto">
          <a:xfrm>
            <a:off x="5413375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2" name="Oval 34"/>
          <p:cNvSpPr>
            <a:spLocks noChangeArrowheads="1"/>
          </p:cNvSpPr>
          <p:nvPr/>
        </p:nvSpPr>
        <p:spPr bwMode="auto">
          <a:xfrm>
            <a:off x="53340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3" name="Oval 35"/>
          <p:cNvSpPr>
            <a:spLocks noChangeArrowheads="1"/>
          </p:cNvSpPr>
          <p:nvPr/>
        </p:nvSpPr>
        <p:spPr bwMode="auto">
          <a:xfrm>
            <a:off x="52578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4" name="Oval 36"/>
          <p:cNvSpPr>
            <a:spLocks noChangeArrowheads="1"/>
          </p:cNvSpPr>
          <p:nvPr/>
        </p:nvSpPr>
        <p:spPr bwMode="auto">
          <a:xfrm>
            <a:off x="5181600" y="4419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5" name="Oval 37"/>
          <p:cNvSpPr>
            <a:spLocks noChangeArrowheads="1"/>
          </p:cNvSpPr>
          <p:nvPr/>
        </p:nvSpPr>
        <p:spPr bwMode="auto">
          <a:xfrm>
            <a:off x="5105400" y="44434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5029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7" name="Oval 39"/>
          <p:cNvSpPr>
            <a:spLocks noChangeArrowheads="1"/>
          </p:cNvSpPr>
          <p:nvPr/>
        </p:nvSpPr>
        <p:spPr bwMode="auto">
          <a:xfrm>
            <a:off x="4908550" y="45323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4764088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09" name="Oval 41"/>
          <p:cNvSpPr>
            <a:spLocks noChangeArrowheads="1"/>
          </p:cNvSpPr>
          <p:nvPr/>
        </p:nvSpPr>
        <p:spPr bwMode="auto">
          <a:xfrm>
            <a:off x="4611688" y="4587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0" name="Oval 42"/>
          <p:cNvSpPr>
            <a:spLocks noChangeArrowheads="1"/>
          </p:cNvSpPr>
          <p:nvPr/>
        </p:nvSpPr>
        <p:spPr bwMode="auto">
          <a:xfrm>
            <a:off x="4492625" y="459422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1" name="Oval 43"/>
          <p:cNvSpPr>
            <a:spLocks noChangeArrowheads="1"/>
          </p:cNvSpPr>
          <p:nvPr/>
        </p:nvSpPr>
        <p:spPr bwMode="auto">
          <a:xfrm>
            <a:off x="4368800" y="4595813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2" name="Oval 44"/>
          <p:cNvSpPr>
            <a:spLocks noChangeArrowheads="1"/>
          </p:cNvSpPr>
          <p:nvPr/>
        </p:nvSpPr>
        <p:spPr bwMode="auto">
          <a:xfrm>
            <a:off x="4191000" y="45720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3" name="Oval 45"/>
          <p:cNvSpPr>
            <a:spLocks noChangeArrowheads="1"/>
          </p:cNvSpPr>
          <p:nvPr/>
        </p:nvSpPr>
        <p:spPr bwMode="auto">
          <a:xfrm>
            <a:off x="4054475" y="4540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4" name="Oval 46"/>
          <p:cNvSpPr>
            <a:spLocks noChangeArrowheads="1"/>
          </p:cNvSpPr>
          <p:nvPr/>
        </p:nvSpPr>
        <p:spPr bwMode="auto">
          <a:xfrm flipH="1" flipV="1">
            <a:off x="3886200" y="4495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5" name="Oval 47"/>
          <p:cNvSpPr>
            <a:spLocks noChangeArrowheads="1"/>
          </p:cNvSpPr>
          <p:nvPr/>
        </p:nvSpPr>
        <p:spPr bwMode="auto">
          <a:xfrm flipH="1" flipV="1">
            <a:off x="3778250" y="44354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6" name="Oval 48"/>
          <p:cNvSpPr>
            <a:spLocks noChangeArrowheads="1"/>
          </p:cNvSpPr>
          <p:nvPr/>
        </p:nvSpPr>
        <p:spPr bwMode="auto">
          <a:xfrm flipH="1" flipV="1">
            <a:off x="3657600" y="43434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7" name="Oval 49"/>
          <p:cNvSpPr>
            <a:spLocks noChangeArrowheads="1"/>
          </p:cNvSpPr>
          <p:nvPr/>
        </p:nvSpPr>
        <p:spPr bwMode="auto">
          <a:xfrm flipH="1" flipV="1">
            <a:off x="3581400" y="42672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8" name="Oval 50"/>
          <p:cNvSpPr>
            <a:spLocks noChangeArrowheads="1"/>
          </p:cNvSpPr>
          <p:nvPr/>
        </p:nvSpPr>
        <p:spPr bwMode="auto">
          <a:xfrm flipH="1" flipV="1">
            <a:off x="3500438" y="4206875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19" name="Oval 51"/>
          <p:cNvSpPr>
            <a:spLocks noChangeArrowheads="1"/>
          </p:cNvSpPr>
          <p:nvPr/>
        </p:nvSpPr>
        <p:spPr bwMode="auto">
          <a:xfrm flipH="1" flipV="1">
            <a:off x="3436938" y="41148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20" name="Oval 52"/>
          <p:cNvSpPr>
            <a:spLocks noChangeArrowheads="1"/>
          </p:cNvSpPr>
          <p:nvPr/>
        </p:nvSpPr>
        <p:spPr bwMode="auto">
          <a:xfrm flipH="1" flipV="1">
            <a:off x="3376613" y="40386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21" name="Oval 53"/>
          <p:cNvSpPr>
            <a:spLocks noChangeArrowheads="1"/>
          </p:cNvSpPr>
          <p:nvPr/>
        </p:nvSpPr>
        <p:spPr bwMode="auto">
          <a:xfrm flipH="1" flipV="1">
            <a:off x="3305175" y="389890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22" name="Oval 54"/>
          <p:cNvSpPr>
            <a:spLocks noChangeArrowheads="1"/>
          </p:cNvSpPr>
          <p:nvPr/>
        </p:nvSpPr>
        <p:spPr bwMode="auto">
          <a:xfrm flipH="1" flipV="1">
            <a:off x="3252788" y="37782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23" name="Oval 55"/>
          <p:cNvSpPr>
            <a:spLocks noChangeArrowheads="1"/>
          </p:cNvSpPr>
          <p:nvPr/>
        </p:nvSpPr>
        <p:spPr bwMode="auto">
          <a:xfrm flipH="1" flipV="1">
            <a:off x="3208338" y="3638550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24" name="Oval 56"/>
          <p:cNvSpPr>
            <a:spLocks noChangeArrowheads="1"/>
          </p:cNvSpPr>
          <p:nvPr/>
        </p:nvSpPr>
        <p:spPr bwMode="auto">
          <a:xfrm flipH="1" flipV="1">
            <a:off x="3200400" y="3494088"/>
            <a:ext cx="203200" cy="146050"/>
          </a:xfrm>
          <a:prstGeom prst="ellipse">
            <a:avLst/>
          </a:prstGeom>
          <a:gradFill rotWithShape="0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32864" name="Picture 96" descr="E:\Moje_vysledky\Moje dokumenty\Obrázky\Earth obraz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7788" y="2820988"/>
            <a:ext cx="1366837" cy="1366837"/>
          </a:xfrm>
          <a:prstGeom prst="rect">
            <a:avLst/>
          </a:prstGeom>
          <a:noFill/>
        </p:spPr>
      </p:pic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667000" y="2514600"/>
            <a:ext cx="744538" cy="915988"/>
            <a:chOff x="1680" y="1632"/>
            <a:chExt cx="469" cy="577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2021" y="1632"/>
              <a:ext cx="128" cy="577"/>
              <a:chOff x="2021" y="1632"/>
              <a:chExt cx="128" cy="577"/>
            </a:xfrm>
          </p:grpSpPr>
          <p:sp>
            <p:nvSpPr>
              <p:cNvPr id="32871" name="Oval 103"/>
              <p:cNvSpPr>
                <a:spLocks noChangeArrowheads="1"/>
              </p:cNvSpPr>
              <p:nvPr/>
            </p:nvSpPr>
            <p:spPr bwMode="auto">
              <a:xfrm flipH="1" flipV="1">
                <a:off x="2021" y="2117"/>
                <a:ext cx="128" cy="92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tx2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2872" name="Line 104"/>
              <p:cNvSpPr>
                <a:spLocks noChangeShapeType="1"/>
              </p:cNvSpPr>
              <p:nvPr/>
            </p:nvSpPr>
            <p:spPr bwMode="auto">
              <a:xfrm flipH="1" flipV="1">
                <a:off x="2085" y="1632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32873" name="Text Box 105"/>
            <p:cNvSpPr txBox="1">
              <a:spLocks noChangeArrowheads="1"/>
            </p:cNvSpPr>
            <p:nvPr/>
          </p:nvSpPr>
          <p:spPr bwMode="auto">
            <a:xfrm>
              <a:off x="1680" y="18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2000" b="1" i="1"/>
                <a:t>v</a:t>
              </a:r>
              <a:r>
                <a:rPr lang="sk-SK" baseline="-25000"/>
                <a:t>I</a:t>
              </a:r>
              <a:endParaRPr lang="cs-CZ" baseline="-2500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25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25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5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25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25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75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75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5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25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175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25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325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2"/>
                                            </p:cond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475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8"/>
                                            </p:cond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625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7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4"/>
                                            </p:cond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775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5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0"/>
                                            </p:cond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25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6"/>
                                            </p:cond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75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9"/>
                                            </p:cond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15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2"/>
                                            </p:cond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25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3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8"/>
                                            </p:cond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375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1"/>
                                            </p:cond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5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4"/>
                                            </p:cond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25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7"/>
                                            </p:cond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6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0"/>
                                            </p:cond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675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3"/>
                                            </p:cond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75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6"/>
                                            </p:cond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825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9"/>
                                            </p:cond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 animBg="1"/>
      <p:bldP spid="32792" grpId="0" animBg="1"/>
      <p:bldP spid="32793" grpId="0" animBg="1"/>
      <p:bldP spid="32794" grpId="0" animBg="1"/>
      <p:bldP spid="32795" grpId="0" animBg="1"/>
      <p:bldP spid="32796" grpId="0" animBg="1"/>
      <p:bldP spid="32797" grpId="0" animBg="1"/>
      <p:bldP spid="32798" grpId="0" animBg="1"/>
      <p:bldP spid="32799" grpId="0" animBg="1"/>
      <p:bldP spid="32800" grpId="0" animBg="1"/>
      <p:bldP spid="32801" grpId="0" animBg="1"/>
      <p:bldP spid="32802" grpId="0" animBg="1"/>
      <p:bldP spid="32803" grpId="0" animBg="1"/>
      <p:bldP spid="32804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6" grpId="0" animBg="1"/>
      <p:bldP spid="32817" grpId="0" animBg="1"/>
      <p:bldP spid="32818" grpId="0" animBg="1"/>
      <p:bldP spid="32819" grpId="0" animBg="1"/>
      <p:bldP spid="32820" grpId="0" animBg="1"/>
      <p:bldP spid="32821" grpId="0" animBg="1"/>
      <p:bldP spid="32822" grpId="0" animBg="1"/>
      <p:bldP spid="32823" grpId="0" animBg="1"/>
      <p:bldP spid="328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444444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473</Words>
  <Application>Microsoft Office PowerPoint</Application>
  <PresentationFormat>Předvádění na obrazovce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Vrchol</vt:lpstr>
      <vt:lpstr>1. kozmická rýchlosť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Company>OrgHome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kozmická rýchlosť</dc:title>
  <dc:creator>FullNameHere</dc:creator>
  <cp:lastModifiedBy>FullNameHere</cp:lastModifiedBy>
  <cp:revision>26</cp:revision>
  <dcterms:created xsi:type="dcterms:W3CDTF">2009-09-16T15:35:59Z</dcterms:created>
  <dcterms:modified xsi:type="dcterms:W3CDTF">2009-09-20T16:36:56Z</dcterms:modified>
</cp:coreProperties>
</file>