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B6CFCA-4D46-4BF4-8824-762DAB32ED0F}" type="datetimeFigureOut">
              <a:rPr lang="sk-SK" smtClean="0"/>
              <a:t>26. 1. 2010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086487-A6BE-48E3-9109-0E48E085DCD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429000"/>
            <a:ext cx="6172200" cy="15895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Všeobecné využitie </a:t>
            </a:r>
            <a:r>
              <a:rPr lang="sk-SK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cyklotronu</a:t>
            </a:r>
            <a:endParaRPr lang="sk-SK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Cyklotron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 smtClean="0"/>
              <a:t>je urýchľovač častíc s elektrickým </a:t>
            </a:r>
            <a:r>
              <a:rPr lang="sk-SK" dirty="0" smtClean="0"/>
              <a:t>nábojom</a:t>
            </a:r>
          </a:p>
          <a:p>
            <a:r>
              <a:rPr lang="sk-SK" dirty="0" smtClean="0"/>
              <a:t> v </a:t>
            </a:r>
            <a:r>
              <a:rPr lang="sk-SK" dirty="0" smtClean="0"/>
              <a:t>atómovej fyzike často potrebujeme, aby sa častice, napr. ióny, pohybovali veľkou </a:t>
            </a:r>
            <a:r>
              <a:rPr lang="sk-SK" dirty="0" smtClean="0"/>
              <a:t>rýchlosťou</a:t>
            </a:r>
          </a:p>
          <a:p>
            <a:r>
              <a:rPr lang="sk-SK" dirty="0" smtClean="0"/>
              <a:t>c</a:t>
            </a:r>
            <a:r>
              <a:rPr lang="sk-SK" dirty="0" smtClean="0"/>
              <a:t>yklotrón </a:t>
            </a:r>
            <a:r>
              <a:rPr lang="sk-SK" dirty="0" smtClean="0"/>
              <a:t>patrí medzi zariadenia, ktoré sa používajú na tento </a:t>
            </a:r>
            <a:r>
              <a:rPr lang="sk-SK" dirty="0" smtClean="0"/>
              <a:t>cieľ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417605" cy="597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Urýchlené častice môžu po urýchlení nadobudnúť pomerne veľkú energiu a keď narazia na iné častice, napr. na niektoré atómy, zmenia ich vlastnosti. Ostreľovaním atómov iónmi vznikajú napr. žiariče, ktoré sa používajú v lekárstve pre liečbu zhubných nádorov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61436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Zjednodušená schéma cyklotrónu. </a:t>
            </a:r>
            <a:r>
              <a:rPr lang="sk-SK" dirty="0" smtClean="0"/>
              <a:t>Vo </a:t>
            </a:r>
            <a:r>
              <a:rPr lang="sk-SK" dirty="0" smtClean="0"/>
              <a:t>vákuovej nádobe sú umiestnené kovové </a:t>
            </a:r>
            <a:r>
              <a:rPr lang="sk-SK" dirty="0" err="1" smtClean="0"/>
              <a:t>duanty</a:t>
            </a:r>
            <a:r>
              <a:rPr lang="sk-SK" dirty="0" smtClean="0"/>
              <a:t> – polkruhové duté kovové nádoby, do ktorých sa vstrekujú ióny zo zdroja Z. Vákuová nádoba s </a:t>
            </a:r>
            <a:r>
              <a:rPr lang="sk-SK" dirty="0" err="1" smtClean="0"/>
              <a:t>duantmi</a:t>
            </a:r>
            <a:r>
              <a:rPr lang="sk-SK" dirty="0" smtClean="0"/>
              <a:t> je umiestnená v homogénnom magnetickom poli elektromagnetu (indukčné čiary vstupujú do obrázku). V priestore medzi </a:t>
            </a:r>
            <a:r>
              <a:rPr lang="sk-SK" dirty="0" err="1" smtClean="0"/>
              <a:t>duantmi</a:t>
            </a:r>
            <a:r>
              <a:rPr lang="sk-SK" dirty="0" smtClean="0"/>
              <a:t> sa častice urýchľujú. </a:t>
            </a:r>
            <a:br>
              <a:rPr lang="sk-SK" dirty="0" smtClean="0"/>
            </a:br>
            <a:r>
              <a:rPr lang="sk-SK" dirty="0" smtClean="0"/>
              <a:t>Kladné ióny zo zdroja Z vletujú do jedného z </a:t>
            </a:r>
            <a:r>
              <a:rPr lang="sk-SK" dirty="0" err="1" smtClean="0"/>
              <a:t>duantov</a:t>
            </a:r>
            <a:r>
              <a:rPr lang="sk-SK" dirty="0" smtClean="0"/>
              <a:t> kolmo na indukčné čiary magnetického poľa. V magnetickom poli vo vnútri </a:t>
            </a:r>
            <a:r>
              <a:rPr lang="sk-SK" dirty="0" err="1" smtClean="0"/>
              <a:t>duantu</a:t>
            </a:r>
            <a:r>
              <a:rPr lang="sk-SK" dirty="0" smtClean="0"/>
              <a:t> sa ióny pohybujú po kružnici (</a:t>
            </a:r>
            <a:r>
              <a:rPr lang="sk-SK" dirty="0" err="1" smtClean="0"/>
              <a:t>polkružnici</a:t>
            </a:r>
            <a:r>
              <a:rPr lang="sk-SK" dirty="0" smtClean="0"/>
              <a:t>). Medzi </a:t>
            </a:r>
            <a:r>
              <a:rPr lang="sk-SK" dirty="0" err="1" smtClean="0"/>
              <a:t>duantmi</a:t>
            </a:r>
            <a:r>
              <a:rPr lang="sk-SK" dirty="0" smtClean="0"/>
              <a:t> je vysoké napätie (rádovo v stovkách kilovoltov) a teda aj silné elektrické pole. Smer elektrického poľa sa v zdroji napätia neustále prepína – zmení sa vždy tak aby sa elektróny počas preletu medzi </a:t>
            </a:r>
            <a:r>
              <a:rPr lang="sk-SK" dirty="0" err="1" smtClean="0"/>
              <a:t>duantmi</a:t>
            </a:r>
            <a:r>
              <a:rPr lang="sk-SK" dirty="0" smtClean="0"/>
              <a:t> urýchľovali. 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Historia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vynašiel americký fyzik Ernest </a:t>
            </a:r>
            <a:r>
              <a:rPr lang="sk-SK" dirty="0" err="1" smtClean="0"/>
              <a:t>Orlando</a:t>
            </a:r>
            <a:r>
              <a:rPr lang="sk-SK" dirty="0" smtClean="0"/>
              <a:t> </a:t>
            </a:r>
            <a:r>
              <a:rPr lang="sk-SK" dirty="0" err="1" smtClean="0"/>
              <a:t>Lawrence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Je to prístroj urýchľujúci pohyb nabitých častíc a produkujúci zväzok 1014-1015 urýchlených častíc za sekundu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Takýmto zväzkom sa ožarujú látky a dochádza k potrebným chemickým reakciám, ktorými sa vyrábajú tzv. </a:t>
            </a:r>
            <a:r>
              <a:rPr lang="sk-SK" dirty="0" err="1" smtClean="0"/>
              <a:t>rádiofarmaká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Sú to rádioaktívne </a:t>
            </a:r>
            <a:r>
              <a:rPr lang="sk-SK" dirty="0" err="1" smtClean="0"/>
              <a:t>nuklidy</a:t>
            </a:r>
            <a:r>
              <a:rPr lang="sk-SK" dirty="0" smtClean="0"/>
              <a:t> prvkov, ktoré vysielajú určité žiarenie.</a:t>
            </a:r>
            <a:endParaRPr lang="sk-SK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- </a:t>
            </a:r>
            <a:r>
              <a:rPr lang="sk-SK" dirty="0" err="1" smtClean="0"/>
              <a:t>krátkožijúcich</a:t>
            </a:r>
            <a:r>
              <a:rPr lang="sk-SK" dirty="0" smtClean="0"/>
              <a:t> </a:t>
            </a:r>
            <a:r>
              <a:rPr lang="sk-SK" dirty="0" err="1" smtClean="0"/>
              <a:t>rádionuklidov</a:t>
            </a:r>
            <a:r>
              <a:rPr lang="sk-SK" dirty="0" smtClean="0"/>
              <a:t> pre diagnostiku kardiovaskulárnych a neurologických ochorení neprichádza bez cyklotrónu v bezprostrednej blízkosti diagnostického pracoviska vôbec do úvahy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Na území bývalej Československej republiky je od roku 1977 cyklotrón-U120 ruskej výroby v Ústave jadrového výskumu v </a:t>
            </a:r>
            <a:r>
              <a:rPr lang="sk-SK" dirty="0" err="1" smtClean="0"/>
              <a:t>Řeži</a:t>
            </a:r>
            <a:r>
              <a:rPr lang="sk-SK" dirty="0" smtClean="0"/>
              <a:t>. Z jeho produkcie sa dováža </a:t>
            </a:r>
            <a:r>
              <a:rPr lang="sk-SK" dirty="0" err="1" smtClean="0"/>
              <a:t>rádiofarmakum</a:t>
            </a:r>
            <a:r>
              <a:rPr lang="sk-SK" dirty="0" smtClean="0"/>
              <a:t> FDG do Cyklotrónového centra SR, prevádzkovaného od roku 2000 Onkologickým ústavom sv. Alžbety v Bratislave. </a:t>
            </a:r>
            <a:endParaRPr lang="sk-SK" dirty="0" smtClean="0"/>
          </a:p>
          <a:p>
            <a:r>
              <a:rPr lang="sk-SK" dirty="0" smtClean="0"/>
              <a:t>Vláda </a:t>
            </a:r>
            <a:r>
              <a:rPr lang="sk-SK" dirty="0" smtClean="0"/>
              <a:t>SR schválila v roku 1996 strategický zámer vybudovať Cyklotrónové laboratórium v rámci </a:t>
            </a:r>
            <a:r>
              <a:rPr lang="sk-SK" dirty="0" err="1" smtClean="0"/>
              <a:t>Slovenskeho</a:t>
            </a:r>
            <a:r>
              <a:rPr lang="sk-SK" dirty="0" smtClean="0"/>
              <a:t> meteorologického ústavu v Bratislave z prostriedkov </a:t>
            </a:r>
            <a:r>
              <a:rPr lang="sk-SK" dirty="0" err="1" smtClean="0"/>
              <a:t>deblokácie</a:t>
            </a:r>
            <a:r>
              <a:rPr lang="sk-SK" dirty="0" smtClean="0"/>
              <a:t> dlhu Ruskej federácie voči SR. Podporila ho aj </a:t>
            </a:r>
            <a:r>
              <a:rPr lang="sk-SK" dirty="0" err="1" smtClean="0"/>
              <a:t>dalsia</a:t>
            </a:r>
            <a:r>
              <a:rPr lang="sk-SK" dirty="0" smtClean="0"/>
              <a:t> vláda. Obyvatelia Karlovej Vsi sa však zľakli zdravotnej hrozby a zorganizovali petíciu proti výstavbe. Pritom smerné hodnoty ožiarenia pre jednotlivcov z obyvateľstva v </a:t>
            </a:r>
            <a:r>
              <a:rPr lang="sk-SK" dirty="0" err="1" smtClean="0"/>
              <a:t>najbliššom</a:t>
            </a:r>
            <a:r>
              <a:rPr lang="sk-SK" dirty="0" smtClean="0"/>
              <a:t> </a:t>
            </a:r>
            <a:r>
              <a:rPr lang="sk-SK" dirty="0" err="1" smtClean="0"/>
              <a:t>osídleni</a:t>
            </a:r>
            <a:r>
              <a:rPr lang="sk-SK" dirty="0" smtClean="0"/>
              <a:t> </a:t>
            </a:r>
            <a:r>
              <a:rPr lang="sk-SK" dirty="0" err="1" smtClean="0"/>
              <a:t>cykotrónového</a:t>
            </a:r>
            <a:r>
              <a:rPr lang="sk-SK" dirty="0" smtClean="0"/>
              <a:t> komplexu boli pre jeho projekciu nasadené tak nízko, že tvoria iba jedno percento </a:t>
            </a:r>
            <a:r>
              <a:rPr lang="sk-SK" dirty="0" err="1" smtClean="0"/>
              <a:t>prírodneho</a:t>
            </a:r>
            <a:r>
              <a:rPr lang="sk-SK" dirty="0" smtClean="0"/>
              <a:t> pozadia.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79296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Matej </a:t>
            </a:r>
            <a:r>
              <a:rPr lang="sk-SK" dirty="0" err="1" smtClean="0"/>
              <a:t>Majchrák</a:t>
            </a:r>
            <a:r>
              <a:rPr lang="sk-SK" smtClean="0"/>
              <a:t> </a:t>
            </a:r>
            <a:r>
              <a:rPr lang="sk-SK" smtClean="0">
                <a:sym typeface="Wingdings" pitchFamily="2" charset="2"/>
              </a:rPr>
              <a:t>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304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 Všeobecné využitie cyklotronu</vt:lpstr>
      <vt:lpstr> Cyklotron</vt:lpstr>
      <vt:lpstr>Slide 3</vt:lpstr>
      <vt:lpstr>Slide 4</vt:lpstr>
      <vt:lpstr>Slide 5</vt:lpstr>
      <vt:lpstr>Historia</vt:lpstr>
      <vt:lpstr>Využitie</vt:lpstr>
      <vt:lpstr>Slide 8</vt:lpstr>
      <vt:lpstr>AUTOR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Ejusik</dc:creator>
  <cp:lastModifiedBy>Ejusik</cp:lastModifiedBy>
  <cp:revision>6</cp:revision>
  <dcterms:created xsi:type="dcterms:W3CDTF">2010-01-26T14:47:29Z</dcterms:created>
  <dcterms:modified xsi:type="dcterms:W3CDTF">2010-01-26T15:44:54Z</dcterms:modified>
</cp:coreProperties>
</file>