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75" r:id="rId12"/>
    <p:sldId id="263" r:id="rId13"/>
    <p:sldId id="264" r:id="rId14"/>
    <p:sldId id="27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0" autoAdjust="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55BE0-04AA-41D9-8BAA-B84D8CA65345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8C007-4DAA-4AAD-AA63-7209E42FEB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8C007-4DAA-4AAD-AA63-7209E42FEB4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292B55-AD65-4A50-897F-392E237320B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7A7083-1514-4974-8F34-B3C093ECD4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8000" b="1" dirty="0" smtClean="0">
                <a:latin typeface="AR CARTER" pitchFamily="2" charset="0"/>
              </a:rPr>
              <a:t>FYZIKA V KUCHYNI</a:t>
            </a:r>
            <a:endParaRPr lang="en-US" sz="8000" b="1" dirty="0">
              <a:latin typeface="AR CARTE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tx1"/>
                </a:solidFill>
                <a:latin typeface="AR CARTER" pitchFamily="2" charset="0"/>
              </a:rPr>
              <a:t>Mária Trabalková</a:t>
            </a:r>
          </a:p>
          <a:p>
            <a:r>
              <a:rPr lang="sk-SK" b="1" dirty="0" smtClean="0">
                <a:solidFill>
                  <a:schemeClr val="tx1"/>
                </a:solidFill>
                <a:latin typeface="AR CARTER" pitchFamily="2" charset="0"/>
              </a:rPr>
              <a:t>Alžbetka </a:t>
            </a:r>
            <a:r>
              <a:rPr lang="sk-SK" b="1" dirty="0" err="1" smtClean="0">
                <a:solidFill>
                  <a:schemeClr val="tx1"/>
                </a:solidFill>
                <a:latin typeface="AR CARTER" pitchFamily="2" charset="0"/>
              </a:rPr>
              <a:t>Kasanová</a:t>
            </a:r>
            <a:endParaRPr lang="en-US" b="1" dirty="0">
              <a:solidFill>
                <a:schemeClr val="tx1"/>
              </a:solidFill>
              <a:latin typeface="AR CARTER" pitchFamily="2" charset="0"/>
            </a:endParaRPr>
          </a:p>
        </p:txBody>
      </p:sp>
      <p:pic>
        <p:nvPicPr>
          <p:cNvPr id="4" name="Picture 1" descr="vare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2336279" cy="2613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NOVÉ CHLADNIČKY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259632" y="141277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Stará</a:t>
            </a:r>
            <a:r>
              <a:rPr lang="en-US" dirty="0" smtClean="0"/>
              <a:t> </a:t>
            </a:r>
            <a:r>
              <a:rPr lang="en-US" dirty="0" err="1" smtClean="0"/>
              <a:t>chladnička</a:t>
            </a:r>
            <a:r>
              <a:rPr lang="en-US" dirty="0" smtClean="0"/>
              <a:t> </a:t>
            </a:r>
            <a:r>
              <a:rPr lang="en-US" dirty="0" err="1" smtClean="0"/>
              <a:t>zle</a:t>
            </a:r>
            <a:r>
              <a:rPr lang="en-US" dirty="0" smtClean="0"/>
              <a:t> </a:t>
            </a:r>
            <a:r>
              <a:rPr lang="en-US" dirty="0" err="1" smtClean="0"/>
              <a:t>tesní</a:t>
            </a:r>
            <a:r>
              <a:rPr lang="en-US" dirty="0" smtClean="0"/>
              <a:t> a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v </a:t>
            </a:r>
            <a:r>
              <a:rPr lang="en-US" dirty="0" err="1" smtClean="0"/>
              <a:t>nej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krátko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odmrazení</a:t>
            </a:r>
            <a:r>
              <a:rPr lang="en-US" dirty="0" smtClean="0"/>
              <a:t> </a:t>
            </a:r>
            <a:r>
              <a:rPr lang="en-US" dirty="0" err="1" smtClean="0"/>
              <a:t>objaví</a:t>
            </a:r>
            <a:r>
              <a:rPr lang="en-US" dirty="0" smtClean="0"/>
              <a:t> </a:t>
            </a:r>
            <a:r>
              <a:rPr lang="en-US" dirty="0" err="1" smtClean="0"/>
              <a:t>nový</a:t>
            </a:r>
            <a:r>
              <a:rPr lang="en-US" dirty="0" smtClean="0"/>
              <a:t> </a:t>
            </a:r>
            <a:r>
              <a:rPr lang="en-US" dirty="0" err="1" smtClean="0"/>
              <a:t>ľad</a:t>
            </a:r>
            <a:r>
              <a:rPr lang="en-US" dirty="0" smtClean="0"/>
              <a:t>. To </a:t>
            </a:r>
            <a:r>
              <a:rPr lang="en-US" dirty="0" err="1" smtClean="0"/>
              <a:t>znamená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vaša</a:t>
            </a:r>
            <a:r>
              <a:rPr lang="en-US" dirty="0" smtClean="0"/>
              <a:t> </a:t>
            </a:r>
            <a:r>
              <a:rPr lang="en-US" dirty="0" err="1" smtClean="0"/>
              <a:t>stará</a:t>
            </a:r>
            <a:r>
              <a:rPr lang="en-US" dirty="0" smtClean="0"/>
              <a:t> </a:t>
            </a:r>
            <a:r>
              <a:rPr lang="en-US" dirty="0" err="1" smtClean="0"/>
              <a:t>chladnička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mraznička</a:t>
            </a:r>
            <a:r>
              <a:rPr lang="en-US" dirty="0" smtClean="0"/>
              <a:t> </a:t>
            </a:r>
            <a:r>
              <a:rPr lang="en-US" dirty="0" err="1" smtClean="0"/>
              <a:t>častejšie</a:t>
            </a:r>
            <a:r>
              <a:rPr lang="en-US" dirty="0" smtClean="0"/>
              <a:t> </a:t>
            </a:r>
            <a:r>
              <a:rPr lang="en-US" dirty="0" err="1" smtClean="0"/>
              <a:t>zapínajú</a:t>
            </a:r>
            <a:r>
              <a:rPr lang="en-US" dirty="0" smtClean="0"/>
              <a:t> </a:t>
            </a:r>
            <a:r>
              <a:rPr lang="en-US" dirty="0" err="1" smtClean="0"/>
              <a:t>kompresor</a:t>
            </a:r>
            <a:r>
              <a:rPr lang="en-US" dirty="0" smtClean="0"/>
              <a:t> a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starších</a:t>
            </a:r>
            <a:r>
              <a:rPr lang="en-US" dirty="0" smtClean="0"/>
              <a:t> </a:t>
            </a:r>
            <a:r>
              <a:rPr lang="en-US" dirty="0" err="1" smtClean="0"/>
              <a:t>typoch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stať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beží</a:t>
            </a:r>
            <a:r>
              <a:rPr lang="en-US" dirty="0" smtClean="0"/>
              <a:t> </a:t>
            </a:r>
            <a:r>
              <a:rPr lang="en-US" dirty="0" err="1" smtClean="0"/>
              <a:t>dokonca</a:t>
            </a:r>
            <a:r>
              <a:rPr lang="en-US" dirty="0" smtClean="0"/>
              <a:t> </a:t>
            </a:r>
            <a:r>
              <a:rPr lang="en-US" dirty="0" err="1" smtClean="0"/>
              <a:t>neustále</a:t>
            </a:r>
            <a:r>
              <a:rPr lang="en-US" dirty="0" smtClean="0"/>
              <a:t>. To </a:t>
            </a:r>
            <a:r>
              <a:rPr lang="en-US" dirty="0" err="1" smtClean="0"/>
              <a:t>významne</a:t>
            </a:r>
            <a:r>
              <a:rPr lang="en-US" dirty="0" smtClean="0"/>
              <a:t>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spotrebu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. </a:t>
            </a:r>
            <a:r>
              <a:rPr lang="en-US" dirty="0" err="1" smtClean="0"/>
              <a:t>Okrem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 je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hlučná</a:t>
            </a:r>
            <a:r>
              <a:rPr lang="en-US" dirty="0" smtClean="0"/>
              <a:t> a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9632" y="2708921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Prínosom</a:t>
            </a:r>
            <a:r>
              <a:rPr lang="en-US" dirty="0" smtClean="0"/>
              <a:t> </a:t>
            </a:r>
            <a:r>
              <a:rPr lang="en-US" dirty="0" err="1" smtClean="0"/>
              <a:t>novej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 je </a:t>
            </a:r>
            <a:r>
              <a:rPr lang="en-US" dirty="0" err="1" smtClean="0"/>
              <a:t>nižšia</a:t>
            </a:r>
            <a:r>
              <a:rPr lang="en-US" dirty="0" smtClean="0"/>
              <a:t> </a:t>
            </a:r>
            <a:r>
              <a:rPr lang="en-US" dirty="0" err="1" smtClean="0"/>
              <a:t>spotreba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, </a:t>
            </a:r>
            <a:r>
              <a:rPr lang="en-US" dirty="0" err="1" smtClean="0"/>
              <a:t>niekoľko</a:t>
            </a:r>
            <a:r>
              <a:rPr lang="en-US" dirty="0" smtClean="0"/>
              <a:t> </a:t>
            </a:r>
            <a:r>
              <a:rPr lang="en-US" dirty="0" err="1" smtClean="0"/>
              <a:t>vymožeností</a:t>
            </a:r>
            <a:r>
              <a:rPr lang="en-US" dirty="0" smtClean="0"/>
              <a:t> o </a:t>
            </a:r>
            <a:r>
              <a:rPr lang="en-US" dirty="0" err="1" smtClean="0"/>
              <a:t>akých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v </a:t>
            </a:r>
            <a:r>
              <a:rPr lang="en-US" dirty="0" err="1" smtClean="0"/>
              <a:t>minulosti</a:t>
            </a:r>
            <a:r>
              <a:rPr lang="en-US" dirty="0" smtClean="0"/>
              <a:t> </a:t>
            </a:r>
            <a:r>
              <a:rPr lang="en-US" dirty="0" err="1" smtClean="0"/>
              <a:t>mohlo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snívať</a:t>
            </a:r>
            <a:r>
              <a:rPr lang="en-US" dirty="0" smtClean="0"/>
              <a:t>, ale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väčšie</a:t>
            </a:r>
            <a:r>
              <a:rPr lang="en-US" dirty="0" smtClean="0"/>
              <a:t> </a:t>
            </a:r>
            <a:r>
              <a:rPr lang="en-US" dirty="0" err="1" smtClean="0"/>
              <a:t>ticho</a:t>
            </a:r>
            <a:r>
              <a:rPr lang="en-US" dirty="0" smtClean="0"/>
              <a:t> v </a:t>
            </a:r>
            <a:r>
              <a:rPr lang="en-US" dirty="0" err="1" smtClean="0"/>
              <a:t>kuchyni</a:t>
            </a:r>
            <a:r>
              <a:rPr lang="en-US" dirty="0" smtClean="0"/>
              <a:t>, </a:t>
            </a:r>
            <a:r>
              <a:rPr lang="en-US" dirty="0" err="1" smtClean="0"/>
              <a:t>pretože</a:t>
            </a:r>
            <a:r>
              <a:rPr lang="en-US" dirty="0" smtClean="0"/>
              <a:t> </a:t>
            </a:r>
            <a:r>
              <a:rPr lang="en-US" dirty="0" err="1" smtClean="0"/>
              <a:t>väčšina</a:t>
            </a:r>
            <a:r>
              <a:rPr lang="en-US" dirty="0" smtClean="0"/>
              <a:t> </a:t>
            </a:r>
            <a:r>
              <a:rPr lang="en-US" dirty="0" err="1" smtClean="0"/>
              <a:t>súčasných</a:t>
            </a:r>
            <a:r>
              <a:rPr lang="en-US" dirty="0" smtClean="0"/>
              <a:t> </a:t>
            </a:r>
            <a:r>
              <a:rPr lang="en-US" dirty="0" err="1" smtClean="0"/>
              <a:t>agregátov</a:t>
            </a:r>
            <a:r>
              <a:rPr lang="en-US" dirty="0" smtClean="0"/>
              <a:t> je </a:t>
            </a:r>
            <a:r>
              <a:rPr lang="en-US" dirty="0" err="1" smtClean="0"/>
              <a:t>omnoho</a:t>
            </a:r>
            <a:r>
              <a:rPr lang="en-US" dirty="0" smtClean="0"/>
              <a:t> </a:t>
            </a:r>
            <a:r>
              <a:rPr lang="en-US" dirty="0" err="1" smtClean="0"/>
              <a:t>tichšia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tomu</a:t>
            </a:r>
            <a:r>
              <a:rPr lang="en-US" dirty="0" smtClean="0"/>
              <a:t> bolo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tých</a:t>
            </a:r>
            <a:r>
              <a:rPr lang="en-US" dirty="0" smtClean="0"/>
              <a:t> </a:t>
            </a:r>
            <a:r>
              <a:rPr lang="en-US" dirty="0" err="1" smtClean="0"/>
              <a:t>starších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9632" y="400506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nových</a:t>
            </a:r>
            <a:r>
              <a:rPr lang="en-US" dirty="0" smtClean="0"/>
              <a:t> </a:t>
            </a:r>
            <a:r>
              <a:rPr lang="en-US" dirty="0" err="1" smtClean="0"/>
              <a:t>chladničkách</a:t>
            </a:r>
            <a:r>
              <a:rPr lang="en-US" dirty="0" smtClean="0"/>
              <a:t> </a:t>
            </a:r>
            <a:r>
              <a:rPr lang="en-US" dirty="0" err="1" smtClean="0"/>
              <a:t>môžete</a:t>
            </a:r>
            <a:r>
              <a:rPr lang="en-US" dirty="0" smtClean="0"/>
              <a:t> </a:t>
            </a:r>
            <a:r>
              <a:rPr lang="en-US" dirty="0" err="1" smtClean="0"/>
              <a:t>počítať</a:t>
            </a:r>
            <a:r>
              <a:rPr lang="en-US" dirty="0" smtClean="0"/>
              <a:t> s </a:t>
            </a:r>
            <a:r>
              <a:rPr lang="en-US" dirty="0" err="1" smtClean="0"/>
              <a:t>tým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zotrvačnosť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 (</a:t>
            </a:r>
            <a:r>
              <a:rPr lang="en-US" dirty="0" err="1" smtClean="0"/>
              <a:t>doba</a:t>
            </a:r>
            <a:r>
              <a:rPr lang="en-US" dirty="0" smtClean="0"/>
              <a:t> </a:t>
            </a:r>
            <a:r>
              <a:rPr lang="en-US" dirty="0" err="1" smtClean="0"/>
              <a:t>počas</a:t>
            </a:r>
            <a:r>
              <a:rPr lang="en-US" dirty="0" smtClean="0"/>
              <a:t> </a:t>
            </a:r>
            <a:r>
              <a:rPr lang="en-US" dirty="0" err="1" smtClean="0"/>
              <a:t>ktorej</a:t>
            </a:r>
            <a:r>
              <a:rPr lang="en-US" dirty="0" smtClean="0"/>
              <a:t> </a:t>
            </a:r>
            <a:r>
              <a:rPr lang="en-US" dirty="0" err="1" smtClean="0"/>
              <a:t>uchová</a:t>
            </a:r>
            <a:r>
              <a:rPr lang="en-US" dirty="0" smtClean="0"/>
              <a:t> </a:t>
            </a:r>
            <a:r>
              <a:rPr lang="en-US" dirty="0" err="1" smtClean="0"/>
              <a:t>potraviny</a:t>
            </a:r>
            <a:r>
              <a:rPr lang="en-US" dirty="0" smtClean="0"/>
              <a:t> </a:t>
            </a:r>
            <a:r>
              <a:rPr lang="en-US" dirty="0" err="1" smtClean="0"/>
              <a:t>schladené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zmrazené</a:t>
            </a:r>
            <a:r>
              <a:rPr lang="en-US" dirty="0" smtClean="0"/>
              <a:t>)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vypnutí</a:t>
            </a:r>
            <a:r>
              <a:rPr lang="en-US" dirty="0" smtClean="0"/>
              <a:t> </a:t>
            </a:r>
            <a:r>
              <a:rPr lang="en-US" dirty="0" err="1" smtClean="0"/>
              <a:t>prúdu</a:t>
            </a:r>
            <a:r>
              <a:rPr lang="en-US" dirty="0" smtClean="0"/>
              <a:t> </a:t>
            </a:r>
            <a:r>
              <a:rPr lang="en-US" dirty="0" err="1" smtClean="0"/>
              <a:t>býva</a:t>
            </a:r>
            <a:r>
              <a:rPr lang="en-US" dirty="0" smtClean="0"/>
              <a:t> </a:t>
            </a:r>
            <a:r>
              <a:rPr lang="en-US" dirty="0" err="1" smtClean="0"/>
              <a:t>okolo</a:t>
            </a:r>
            <a:r>
              <a:rPr lang="en-US" dirty="0" smtClean="0"/>
              <a:t> 10 - 16 </a:t>
            </a:r>
            <a:r>
              <a:rPr lang="en-US" dirty="0" err="1" smtClean="0"/>
              <a:t>hodín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476673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NO FROST - </a:t>
            </a:r>
            <a:r>
              <a:rPr lang="en-US" b="1" dirty="0" err="1" smtClean="0"/>
              <a:t>Beznámrazový</a:t>
            </a:r>
            <a:r>
              <a:rPr lang="en-US" b="1" dirty="0" smtClean="0"/>
              <a:t> </a:t>
            </a:r>
            <a:r>
              <a:rPr lang="en-US" b="1" dirty="0" err="1" smtClean="0"/>
              <a:t>systém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Moderné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 </a:t>
            </a:r>
            <a:r>
              <a:rPr lang="en-US" dirty="0" err="1" smtClean="0"/>
              <a:t>mávajú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výbave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rôzne</a:t>
            </a:r>
            <a:r>
              <a:rPr lang="en-US" dirty="0" smtClean="0"/>
              <a:t> </a:t>
            </a:r>
            <a:r>
              <a:rPr lang="en-US" dirty="0" err="1" smtClean="0"/>
              <a:t>špeciality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užívateľom</a:t>
            </a:r>
            <a:r>
              <a:rPr lang="en-US" dirty="0" smtClean="0"/>
              <a:t> </a:t>
            </a:r>
            <a:r>
              <a:rPr lang="en-US" dirty="0" err="1" smtClean="0"/>
              <a:t>zjednodušujú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. </a:t>
            </a:r>
            <a:r>
              <a:rPr lang="en-US" dirty="0" err="1" smtClean="0"/>
              <a:t>Jednou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r>
              <a:rPr lang="en-US" dirty="0" smtClean="0"/>
              <a:t> je </a:t>
            </a:r>
            <a:r>
              <a:rPr lang="en-US" dirty="0" err="1" smtClean="0"/>
              <a:t>beznámrazový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(</a:t>
            </a:r>
            <a:r>
              <a:rPr lang="en-US" dirty="0" err="1" smtClean="0"/>
              <a:t>označovaný</a:t>
            </a:r>
            <a:r>
              <a:rPr lang="en-US" dirty="0" smtClean="0"/>
              <a:t> </a:t>
            </a:r>
            <a:r>
              <a:rPr lang="en-US" dirty="0" err="1" smtClean="0"/>
              <a:t>rôznymi</a:t>
            </a:r>
            <a:r>
              <a:rPr lang="en-US" dirty="0" smtClean="0"/>
              <a:t> </a:t>
            </a:r>
            <a:r>
              <a:rPr lang="en-US" dirty="0" err="1" smtClean="0"/>
              <a:t>výrobcami</a:t>
            </a:r>
            <a:r>
              <a:rPr lang="en-US" dirty="0" smtClean="0"/>
              <a:t> </a:t>
            </a:r>
            <a:r>
              <a:rPr lang="en-US" dirty="0" err="1" smtClean="0"/>
              <a:t>rôzne</a:t>
            </a:r>
            <a:r>
              <a:rPr lang="en-US" dirty="0" smtClean="0"/>
              <a:t>, </a:t>
            </a:r>
            <a:r>
              <a:rPr lang="en-US" dirty="0" err="1" smtClean="0"/>
              <a:t>napríklad</a:t>
            </a:r>
            <a:r>
              <a:rPr lang="en-US" dirty="0" smtClean="0"/>
              <a:t> </a:t>
            </a:r>
            <a:r>
              <a:rPr lang="en-US" dirty="0" err="1" smtClean="0"/>
              <a:t>práve</a:t>
            </a:r>
            <a:r>
              <a:rPr lang="en-US" dirty="0" smtClean="0"/>
              <a:t> „no frost"). Ten </a:t>
            </a:r>
            <a:r>
              <a:rPr lang="en-US" dirty="0" err="1" smtClean="0"/>
              <a:t>zabezpečí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stenách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 </a:t>
            </a:r>
            <a:r>
              <a:rPr lang="en-US" dirty="0" err="1" smtClean="0"/>
              <a:t>nebude</a:t>
            </a:r>
            <a:r>
              <a:rPr lang="en-US" dirty="0" smtClean="0"/>
              <a:t> </a:t>
            </a:r>
            <a:r>
              <a:rPr lang="en-US" dirty="0" err="1" smtClean="0"/>
              <a:t>usadzovať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meniť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ľad</a:t>
            </a:r>
            <a:r>
              <a:rPr lang="en-US" dirty="0" smtClean="0"/>
              <a:t>, </a:t>
            </a:r>
            <a:r>
              <a:rPr lang="en-US" dirty="0" err="1" smtClean="0"/>
              <a:t>ktorý</a:t>
            </a:r>
            <a:r>
              <a:rPr lang="en-US" dirty="0" smtClean="0"/>
              <a:t> </a:t>
            </a:r>
            <a:r>
              <a:rPr lang="en-US" dirty="0" err="1" smtClean="0"/>
              <a:t>znižuje</a:t>
            </a:r>
            <a:r>
              <a:rPr lang="en-US" dirty="0" smtClean="0"/>
              <a:t> </a:t>
            </a:r>
            <a:r>
              <a:rPr lang="en-US" dirty="0" err="1" smtClean="0"/>
              <a:t>výkon</a:t>
            </a:r>
            <a:r>
              <a:rPr lang="en-US" dirty="0" smtClean="0"/>
              <a:t> </a:t>
            </a:r>
            <a:r>
              <a:rPr lang="en-US" dirty="0" err="1" smtClean="0"/>
              <a:t>prístroja</a:t>
            </a:r>
            <a:r>
              <a:rPr lang="en-US" dirty="0" smtClean="0"/>
              <a:t> a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odber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59632" y="2348880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Automatické</a:t>
            </a:r>
            <a:r>
              <a:rPr lang="en-US" b="1" dirty="0" smtClean="0"/>
              <a:t> </a:t>
            </a:r>
            <a:r>
              <a:rPr lang="en-US" b="1" dirty="0" err="1" smtClean="0"/>
              <a:t>rozmrazovanie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Funkcia</a:t>
            </a:r>
            <a:r>
              <a:rPr lang="en-US" dirty="0" smtClean="0"/>
              <a:t> </a:t>
            </a:r>
            <a:r>
              <a:rPr lang="en-US" dirty="0" err="1" smtClean="0"/>
              <a:t>automatického</a:t>
            </a:r>
            <a:r>
              <a:rPr lang="en-US" dirty="0" smtClean="0"/>
              <a:t> </a:t>
            </a:r>
            <a:r>
              <a:rPr lang="en-US" dirty="0" err="1" smtClean="0"/>
              <a:t>rozmrazovania</a:t>
            </a:r>
            <a:r>
              <a:rPr lang="en-US" dirty="0" smtClean="0"/>
              <a:t> je </a:t>
            </a:r>
            <a:r>
              <a:rPr lang="en-US" dirty="0" err="1" smtClean="0"/>
              <a:t>ďalším</a:t>
            </a:r>
            <a:r>
              <a:rPr lang="en-US" dirty="0" smtClean="0"/>
              <a:t> </a:t>
            </a:r>
            <a:r>
              <a:rPr lang="en-US" dirty="0" err="1" smtClean="0"/>
              <a:t>prínosom</a:t>
            </a:r>
            <a:r>
              <a:rPr lang="en-US" dirty="0" smtClean="0"/>
              <a:t> </a:t>
            </a:r>
            <a:r>
              <a:rPr lang="en-US" dirty="0" err="1" smtClean="0"/>
              <a:t>moderných</a:t>
            </a:r>
            <a:r>
              <a:rPr lang="en-US" dirty="0" smtClean="0"/>
              <a:t> </a:t>
            </a:r>
            <a:r>
              <a:rPr lang="en-US" dirty="0" err="1" smtClean="0"/>
              <a:t>modelov</a:t>
            </a:r>
            <a:r>
              <a:rPr lang="en-US" dirty="0" smtClean="0"/>
              <a:t>. Po </a:t>
            </a:r>
            <a:r>
              <a:rPr lang="en-US" dirty="0" err="1" smtClean="0"/>
              <a:t>kondenzácii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stečie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zadnej</a:t>
            </a:r>
            <a:r>
              <a:rPr lang="en-US" dirty="0" smtClean="0"/>
              <a:t> </a:t>
            </a:r>
            <a:r>
              <a:rPr lang="en-US" dirty="0" err="1" smtClean="0"/>
              <a:t>doske</a:t>
            </a:r>
            <a:r>
              <a:rPr lang="en-US" dirty="0" smtClean="0"/>
              <a:t> </a:t>
            </a:r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 err="1" smtClean="0"/>
              <a:t>priestor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následne</a:t>
            </a:r>
            <a:r>
              <a:rPr lang="en-US" dirty="0" smtClean="0"/>
              <a:t> </a:t>
            </a:r>
            <a:r>
              <a:rPr lang="en-US" dirty="0" err="1" smtClean="0"/>
              <a:t>odparí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9632" y="3717032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Energetické</a:t>
            </a:r>
            <a:r>
              <a:rPr lang="en-US" b="1" dirty="0" smtClean="0"/>
              <a:t> </a:t>
            </a:r>
            <a:r>
              <a:rPr lang="en-US" b="1" dirty="0" err="1" smtClean="0"/>
              <a:t>triedy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V </a:t>
            </a:r>
            <a:r>
              <a:rPr lang="en-US" dirty="0" err="1" smtClean="0"/>
              <a:t>predajniach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každej</a:t>
            </a:r>
            <a:r>
              <a:rPr lang="en-US" dirty="0" smtClean="0"/>
              <a:t> </a:t>
            </a:r>
            <a:r>
              <a:rPr lang="en-US" dirty="0" err="1" smtClean="0"/>
              <a:t>chladničke</a:t>
            </a:r>
            <a:r>
              <a:rPr lang="en-US" dirty="0" smtClean="0"/>
              <a:t> </a:t>
            </a:r>
            <a:r>
              <a:rPr lang="en-US" dirty="0" err="1" smtClean="0"/>
              <a:t>uvedené</a:t>
            </a:r>
            <a:r>
              <a:rPr lang="en-US" dirty="0" smtClean="0"/>
              <a:t>, </a:t>
            </a:r>
            <a:r>
              <a:rPr lang="en-US" dirty="0" err="1" smtClean="0"/>
              <a:t>akú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priemernú</a:t>
            </a:r>
            <a:r>
              <a:rPr lang="en-US" dirty="0" smtClean="0"/>
              <a:t> </a:t>
            </a:r>
            <a:r>
              <a:rPr lang="en-US" dirty="0" err="1" smtClean="0"/>
              <a:t>spotrebu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deň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(v kWh). </a:t>
            </a:r>
            <a:r>
              <a:rPr lang="en-US" dirty="0" err="1" smtClean="0"/>
              <a:t>Výrobcovia</a:t>
            </a:r>
            <a:r>
              <a:rPr lang="en-US" dirty="0" smtClean="0"/>
              <a:t> </a:t>
            </a:r>
            <a:r>
              <a:rPr lang="en-US" dirty="0" err="1" smtClean="0"/>
              <a:t>takisto</a:t>
            </a:r>
            <a:r>
              <a:rPr lang="en-US" dirty="0" smtClean="0"/>
              <a:t> </a:t>
            </a:r>
            <a:r>
              <a:rPr lang="en-US" dirty="0" err="1" smtClean="0"/>
              <a:t>pomocou</a:t>
            </a:r>
            <a:r>
              <a:rPr lang="en-US" dirty="0" smtClean="0"/>
              <a:t> </a:t>
            </a:r>
            <a:r>
              <a:rPr lang="en-US" dirty="0" err="1" smtClean="0"/>
              <a:t>energetického</a:t>
            </a:r>
            <a:r>
              <a:rPr lang="en-US" dirty="0" smtClean="0"/>
              <a:t> </a:t>
            </a:r>
            <a:r>
              <a:rPr lang="en-US" dirty="0" err="1" smtClean="0"/>
              <a:t>štítku</a:t>
            </a:r>
            <a:r>
              <a:rPr lang="en-US" dirty="0" smtClean="0"/>
              <a:t> </a:t>
            </a:r>
            <a:r>
              <a:rPr lang="en-US" dirty="0" err="1" smtClean="0"/>
              <a:t>vyznačujú</a:t>
            </a:r>
            <a:r>
              <a:rPr lang="en-US" dirty="0" smtClean="0"/>
              <a:t> </a:t>
            </a:r>
            <a:r>
              <a:rPr lang="en-US" dirty="0" err="1" smtClean="0"/>
              <a:t>tridu</a:t>
            </a:r>
            <a:r>
              <a:rPr lang="en-US" dirty="0" smtClean="0"/>
              <a:t> </a:t>
            </a:r>
            <a:r>
              <a:rPr lang="en-US" dirty="0" err="1" smtClean="0"/>
              <a:t>spotreby</a:t>
            </a:r>
            <a:r>
              <a:rPr lang="en-US" dirty="0" smtClean="0"/>
              <a:t>: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stačiť</a:t>
            </a:r>
            <a:r>
              <a:rPr lang="en-US" dirty="0" smtClean="0"/>
              <a:t>, </a:t>
            </a:r>
            <a:r>
              <a:rPr lang="en-US" dirty="0" err="1" smtClean="0"/>
              <a:t>keď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budete</a:t>
            </a:r>
            <a:r>
              <a:rPr lang="en-US" dirty="0" smtClean="0"/>
              <a:t> </a:t>
            </a:r>
            <a:r>
              <a:rPr lang="en-US" dirty="0" err="1" smtClean="0"/>
              <a:t>vyberať</a:t>
            </a:r>
            <a:r>
              <a:rPr lang="en-US" dirty="0" smtClean="0"/>
              <a:t> </a:t>
            </a:r>
            <a:r>
              <a:rPr lang="en-US" dirty="0" err="1" smtClean="0"/>
              <a:t>modely</a:t>
            </a:r>
            <a:r>
              <a:rPr lang="en-US" dirty="0" smtClean="0"/>
              <a:t> v </a:t>
            </a:r>
            <a:r>
              <a:rPr lang="en-US" dirty="0" err="1" smtClean="0"/>
              <a:t>kategórii</a:t>
            </a:r>
            <a:r>
              <a:rPr lang="en-US" dirty="0" smtClean="0"/>
              <a:t> B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lepšie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87624" y="5301208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voľbe</a:t>
            </a:r>
            <a:r>
              <a:rPr lang="en-US" dirty="0" smtClean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 </a:t>
            </a:r>
            <a:r>
              <a:rPr lang="en-US" dirty="0" err="1" smtClean="0"/>
              <a:t>berte</a:t>
            </a:r>
            <a:r>
              <a:rPr lang="en-US" dirty="0" smtClean="0"/>
              <a:t> do </a:t>
            </a:r>
            <a:r>
              <a:rPr lang="en-US" dirty="0" err="1" smtClean="0"/>
              <a:t>úvahy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cenu</a:t>
            </a:r>
            <a:r>
              <a:rPr lang="en-US" dirty="0" smtClean="0"/>
              <a:t>, </a:t>
            </a:r>
            <a:r>
              <a:rPr lang="en-US" dirty="0" err="1" smtClean="0"/>
              <a:t>dizajn</a:t>
            </a:r>
            <a:r>
              <a:rPr lang="en-US" dirty="0" smtClean="0"/>
              <a:t>, </a:t>
            </a:r>
            <a:r>
              <a:rPr lang="en-US" dirty="0" err="1" smtClean="0"/>
              <a:t>prevedenie</a:t>
            </a:r>
            <a:r>
              <a:rPr lang="en-US" dirty="0" smtClean="0"/>
              <a:t> a </a:t>
            </a:r>
            <a:r>
              <a:rPr lang="en-US" dirty="0" err="1" smtClean="0"/>
              <a:t>výbavu</a:t>
            </a:r>
            <a:r>
              <a:rPr lang="en-US" dirty="0" smtClean="0"/>
              <a:t>, ale </a:t>
            </a:r>
            <a:r>
              <a:rPr lang="en-US" dirty="0" err="1" smtClean="0"/>
              <a:t>predovšetkým</a:t>
            </a:r>
            <a:r>
              <a:rPr lang="en-US" dirty="0" smtClean="0"/>
              <a:t> </a:t>
            </a:r>
            <a:r>
              <a:rPr lang="en-US" dirty="0" err="1" smtClean="0"/>
              <a:t>spotrebu</a:t>
            </a:r>
            <a:r>
              <a:rPr lang="en-US" dirty="0" smtClean="0"/>
              <a:t> </a:t>
            </a:r>
            <a:r>
              <a:rPr lang="en-US" dirty="0" err="1" smtClean="0"/>
              <a:t>elektrickej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.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chladničky</a:t>
            </a:r>
            <a:r>
              <a:rPr lang="en-US" dirty="0" smtClean="0"/>
              <a:t> a </a:t>
            </a:r>
            <a:r>
              <a:rPr lang="en-US" dirty="0" err="1" smtClean="0"/>
              <a:t>mrazničky</a:t>
            </a:r>
            <a:r>
              <a:rPr lang="en-US" dirty="0" smtClean="0"/>
              <a:t> </a:t>
            </a:r>
            <a:r>
              <a:rPr lang="en-US" dirty="0" err="1" smtClean="0"/>
              <a:t>spotrebujú</a:t>
            </a:r>
            <a:r>
              <a:rPr lang="en-US" dirty="0" smtClean="0"/>
              <a:t> </a:t>
            </a:r>
            <a:r>
              <a:rPr lang="en-US" dirty="0" err="1" smtClean="0"/>
              <a:t>elektrickej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omnoho</a:t>
            </a:r>
            <a:r>
              <a:rPr lang="en-US" dirty="0" smtClean="0"/>
              <a:t> </a:t>
            </a:r>
            <a:r>
              <a:rPr lang="en-US" dirty="0" err="1" smtClean="0"/>
              <a:t>menej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staré</a:t>
            </a:r>
            <a:r>
              <a:rPr lang="en-US" dirty="0" smtClean="0"/>
              <a:t>, </a:t>
            </a:r>
            <a:r>
              <a:rPr lang="en-US" dirty="0" err="1" smtClean="0"/>
              <a:t>výbehové</a:t>
            </a:r>
            <a:r>
              <a:rPr lang="en-US" dirty="0" smtClean="0"/>
              <a:t> </a:t>
            </a:r>
            <a:r>
              <a:rPr lang="en-US" dirty="0" err="1" smtClean="0"/>
              <a:t>kusy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MIKROVLNNÁ </a:t>
            </a:r>
            <a:br>
              <a:rPr lang="sk-SK" dirty="0" smtClean="0"/>
            </a:br>
            <a:r>
              <a:rPr lang="sk-SK" dirty="0" smtClean="0"/>
              <a:t>RÚRA</a:t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3648" y="1412776"/>
            <a:ext cx="5454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/>
              <a:t>Percy</a:t>
            </a:r>
            <a:r>
              <a:rPr lang="sk-SK" dirty="0" smtClean="0"/>
              <a:t> </a:t>
            </a:r>
            <a:r>
              <a:rPr lang="sk-SK" dirty="0" err="1" smtClean="0"/>
              <a:t>Spencer</a:t>
            </a:r>
            <a:r>
              <a:rPr lang="sk-SK" dirty="0" smtClean="0"/>
              <a:t> navrhol využiť </a:t>
            </a:r>
            <a:r>
              <a:rPr lang="sk-SK" dirty="0" err="1" smtClean="0"/>
              <a:t>magnetróny</a:t>
            </a:r>
            <a:r>
              <a:rPr lang="sk-SK" dirty="0" smtClean="0"/>
              <a:t> na zohrievanie potravín.</a:t>
            </a:r>
          </a:p>
          <a:p>
            <a:pPr>
              <a:buFontTx/>
              <a:buNone/>
            </a:pP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1403648" y="2060848"/>
            <a:ext cx="54543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Mikrovlnná</a:t>
            </a:r>
            <a:r>
              <a:rPr lang="en-US" dirty="0" smtClean="0"/>
              <a:t> </a:t>
            </a:r>
            <a:r>
              <a:rPr lang="en-US" dirty="0" err="1" smtClean="0"/>
              <a:t>rúra</a:t>
            </a:r>
            <a:r>
              <a:rPr lang="en-US" dirty="0" smtClean="0"/>
              <a:t> </a:t>
            </a:r>
            <a:r>
              <a:rPr lang="en-US" dirty="0" err="1" smtClean="0"/>
              <a:t>využíva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ohrev</a:t>
            </a:r>
            <a:r>
              <a:rPr lang="en-US" dirty="0" smtClean="0"/>
              <a:t> </a:t>
            </a:r>
            <a:r>
              <a:rPr lang="en-US" dirty="0" err="1" smtClean="0"/>
              <a:t>jedla</a:t>
            </a:r>
            <a:r>
              <a:rPr lang="en-US" dirty="0" smtClean="0"/>
              <a:t> </a:t>
            </a:r>
            <a:r>
              <a:rPr lang="en-US" dirty="0" err="1" smtClean="0"/>
              <a:t>mikrovlny</a:t>
            </a:r>
            <a:r>
              <a:rPr lang="en-US" dirty="0" smtClean="0"/>
              <a:t>, </a:t>
            </a:r>
            <a:r>
              <a:rPr lang="en-US" dirty="0" err="1" smtClean="0"/>
              <a:t>podľa</a:t>
            </a:r>
            <a:r>
              <a:rPr lang="en-US" dirty="0" smtClean="0"/>
              <a:t> </a:t>
            </a:r>
            <a:r>
              <a:rPr lang="en-US" dirty="0" err="1" smtClean="0"/>
              <a:t>čoho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názov</a:t>
            </a:r>
            <a:r>
              <a:rPr lang="en-US" dirty="0" smtClean="0"/>
              <a:t>. </a:t>
            </a:r>
            <a:r>
              <a:rPr lang="en-US" dirty="0" err="1" smtClean="0"/>
              <a:t>Mikrovlny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vyrábané</a:t>
            </a:r>
            <a:r>
              <a:rPr lang="en-US" dirty="0" smtClean="0"/>
              <a:t> v </a:t>
            </a:r>
            <a:r>
              <a:rPr lang="en-US" dirty="0" err="1" smtClean="0"/>
              <a:t>súčiastke</a:t>
            </a:r>
            <a:r>
              <a:rPr lang="en-US" dirty="0" smtClean="0"/>
              <a:t>, </a:t>
            </a:r>
            <a:r>
              <a:rPr lang="en-US" dirty="0" err="1" smtClean="0"/>
              <a:t>ktorá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nazýva</a:t>
            </a:r>
            <a:r>
              <a:rPr lang="en-US" dirty="0" smtClean="0"/>
              <a:t> </a:t>
            </a:r>
            <a:r>
              <a:rPr lang="en-US" dirty="0" err="1" smtClean="0"/>
              <a:t>magnetrón</a:t>
            </a:r>
            <a:r>
              <a:rPr lang="en-US" dirty="0" smtClean="0"/>
              <a:t>. </a:t>
            </a:r>
            <a:r>
              <a:rPr lang="en-US" dirty="0" err="1" smtClean="0"/>
              <a:t>Mikrovlny</a:t>
            </a:r>
            <a:r>
              <a:rPr lang="en-US" dirty="0" smtClean="0"/>
              <a:t> </a:t>
            </a:r>
            <a:r>
              <a:rPr lang="en-US" dirty="0" err="1" smtClean="0"/>
              <a:t>narážajú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polárne</a:t>
            </a:r>
            <a:r>
              <a:rPr lang="en-US" dirty="0" smtClean="0"/>
              <a:t> </a:t>
            </a:r>
            <a:r>
              <a:rPr lang="en-US" dirty="0" err="1" smtClean="0"/>
              <a:t>molekuly</a:t>
            </a:r>
            <a:r>
              <a:rPr lang="en-US" dirty="0" smtClean="0"/>
              <a:t> v </a:t>
            </a:r>
            <a:r>
              <a:rPr lang="en-US" dirty="0" err="1" smtClean="0"/>
              <a:t>jedle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napríklad</a:t>
            </a:r>
            <a:r>
              <a:rPr lang="en-US" dirty="0" smtClean="0"/>
              <a:t> </a:t>
            </a:r>
            <a:r>
              <a:rPr lang="en-US" dirty="0" err="1" smtClean="0"/>
              <a:t>molekuly</a:t>
            </a:r>
            <a:r>
              <a:rPr lang="en-US" dirty="0" smtClean="0"/>
              <a:t> </a:t>
            </a:r>
            <a:r>
              <a:rPr lang="en-US" dirty="0" err="1" smtClean="0"/>
              <a:t>vody</a:t>
            </a:r>
            <a:r>
              <a:rPr lang="en-US" dirty="0" smtClean="0"/>
              <a:t>. </a:t>
            </a:r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dávka</a:t>
            </a:r>
            <a:r>
              <a:rPr lang="en-US" dirty="0" smtClean="0"/>
              <a:t> </a:t>
            </a:r>
            <a:r>
              <a:rPr lang="en-US" dirty="0" err="1" smtClean="0"/>
              <a:t>mikrovĺn</a:t>
            </a:r>
            <a:r>
              <a:rPr lang="en-US" dirty="0" smtClean="0"/>
              <a:t> </a:t>
            </a:r>
            <a:r>
              <a:rPr lang="en-US" dirty="0" err="1" smtClean="0"/>
              <a:t>spôsobí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molekuly</a:t>
            </a:r>
            <a:r>
              <a:rPr lang="en-US" dirty="0" smtClean="0"/>
              <a:t> </a:t>
            </a:r>
            <a:r>
              <a:rPr lang="en-US" dirty="0" err="1" smtClean="0"/>
              <a:t>usporiadajú</a:t>
            </a:r>
            <a:r>
              <a:rPr lang="en-US" dirty="0" smtClean="0"/>
              <a:t> </a:t>
            </a:r>
            <a:r>
              <a:rPr lang="en-US" dirty="0" err="1" smtClean="0"/>
              <a:t>jedným</a:t>
            </a:r>
            <a:r>
              <a:rPr lang="en-US" dirty="0" smtClean="0"/>
              <a:t> </a:t>
            </a:r>
            <a:r>
              <a:rPr lang="en-US" dirty="0" err="1" smtClean="0"/>
              <a:t>smerom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smerom</a:t>
            </a:r>
            <a:r>
              <a:rPr lang="en-US" dirty="0" smtClean="0"/>
              <a:t> </a:t>
            </a:r>
            <a:r>
              <a:rPr lang="en-US" dirty="0" err="1" smtClean="0"/>
              <a:t>opačným</a:t>
            </a:r>
            <a:r>
              <a:rPr lang="sk-SK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Tieto</a:t>
            </a:r>
            <a:r>
              <a:rPr lang="en-US" dirty="0" smtClean="0"/>
              <a:t> </a:t>
            </a:r>
            <a:r>
              <a:rPr lang="en-US" dirty="0" err="1" smtClean="0"/>
              <a:t>zmeny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dejú</a:t>
            </a:r>
            <a:r>
              <a:rPr lang="en-US" dirty="0" smtClean="0"/>
              <a:t> </a:t>
            </a:r>
            <a:r>
              <a:rPr lang="en-US" dirty="0" err="1" smtClean="0"/>
              <a:t>mnohokrát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sekundu</a:t>
            </a:r>
            <a:r>
              <a:rPr lang="en-US" dirty="0" smtClean="0"/>
              <a:t> a </a:t>
            </a:r>
            <a:r>
              <a:rPr lang="en-US" dirty="0" err="1" smtClean="0"/>
              <a:t>tým</a:t>
            </a:r>
            <a:r>
              <a:rPr lang="en-US" dirty="0" smtClean="0"/>
              <a:t> </a:t>
            </a:r>
            <a:r>
              <a:rPr lang="en-US" dirty="0" err="1" smtClean="0"/>
              <a:t>vzniká</a:t>
            </a:r>
            <a:r>
              <a:rPr lang="en-US" dirty="0" smtClean="0"/>
              <a:t> </a:t>
            </a:r>
            <a:r>
              <a:rPr lang="en-US" dirty="0" err="1" smtClean="0"/>
              <a:t>trenie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molekulami</a:t>
            </a:r>
            <a:r>
              <a:rPr lang="en-US" dirty="0" smtClean="0"/>
              <a:t> </a:t>
            </a:r>
            <a:r>
              <a:rPr lang="en-US" dirty="0" err="1" smtClean="0"/>
              <a:t>vody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preusporiadavajú</a:t>
            </a:r>
            <a:r>
              <a:rPr lang="en-US" dirty="0" smtClean="0"/>
              <a:t> a </a:t>
            </a:r>
            <a:r>
              <a:rPr lang="en-US" dirty="0" err="1" smtClean="0"/>
              <a:t>inými</a:t>
            </a:r>
            <a:r>
              <a:rPr lang="en-US" dirty="0" smtClean="0"/>
              <a:t> </a:t>
            </a:r>
            <a:r>
              <a:rPr lang="en-US" dirty="0" err="1" smtClean="0"/>
              <a:t>molekulami</a:t>
            </a:r>
            <a:r>
              <a:rPr lang="en-US" dirty="0" smtClean="0"/>
              <a:t> v </a:t>
            </a:r>
            <a:r>
              <a:rPr lang="en-US" dirty="0" err="1" smtClean="0"/>
              <a:t>jedle</a:t>
            </a:r>
            <a:r>
              <a:rPr lang="en-US" dirty="0" smtClean="0"/>
              <a:t>. </a:t>
            </a:r>
            <a:r>
              <a:rPr lang="en-US" dirty="0" err="1" smtClean="0"/>
              <a:t>Trením</a:t>
            </a:r>
            <a:r>
              <a:rPr lang="en-US" dirty="0" smtClean="0"/>
              <a:t> </a:t>
            </a:r>
            <a:r>
              <a:rPr lang="en-US" dirty="0" err="1" smtClean="0"/>
              <a:t>vzniká</a:t>
            </a:r>
            <a:r>
              <a:rPr lang="en-US" dirty="0" smtClean="0"/>
              <a:t> </a:t>
            </a:r>
            <a:r>
              <a:rPr lang="en-US" dirty="0" err="1" smtClean="0"/>
              <a:t>teplo</a:t>
            </a:r>
            <a:r>
              <a:rPr lang="en-US" dirty="0" smtClean="0"/>
              <a:t> a </a:t>
            </a:r>
            <a:r>
              <a:rPr lang="en-US" dirty="0" err="1" smtClean="0"/>
              <a:t>toto</a:t>
            </a:r>
            <a:r>
              <a:rPr lang="en-US" dirty="0" smtClean="0"/>
              <a:t> </a:t>
            </a:r>
            <a:r>
              <a:rPr lang="en-US" dirty="0" err="1" smtClean="0"/>
              <a:t>teplo</a:t>
            </a:r>
            <a:r>
              <a:rPr lang="en-US" dirty="0" smtClean="0"/>
              <a:t> </a:t>
            </a:r>
            <a:r>
              <a:rPr lang="en-US" dirty="0" err="1" smtClean="0"/>
              <a:t>jedlo</a:t>
            </a:r>
            <a:r>
              <a:rPr lang="en-US" dirty="0" smtClean="0"/>
              <a:t> </a:t>
            </a:r>
            <a:r>
              <a:rPr lang="en-US" dirty="0" err="1" smtClean="0"/>
              <a:t>zohreje</a:t>
            </a:r>
            <a:endParaRPr lang="en-US" dirty="0"/>
          </a:p>
        </p:txBody>
      </p:sp>
      <p:pic>
        <p:nvPicPr>
          <p:cNvPr id="13314" name="Picture 2" descr="http://img.bydleni.cz/2005/clanky/albums/userpics/10001/thumb_ft_339_sl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836712"/>
            <a:ext cx="1949202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agnet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8720"/>
            <a:ext cx="3312368" cy="3888432"/>
          </a:xfrm>
          <a:prstGeom prst="rect">
            <a:avLst/>
          </a:prstGeom>
          <a:noFill/>
        </p:spPr>
      </p:pic>
      <p:pic>
        <p:nvPicPr>
          <p:cNvPr id="20481" name="Picture 1" descr="mikrov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2409825" cy="3384376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418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 </a:t>
            </a: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03649" y="146731"/>
            <a:ext cx="561662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 zavedení mikrovlnky do našich domácností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často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viedli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polemiky o tom, či je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zohrievanie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 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mikrovlnke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rýchlejšie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efektívnejšie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zdravšie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V 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čom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sú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vlastne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výhody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mikrovlnej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rúry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oproti plynovému sporáku?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vare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24744"/>
            <a:ext cx="1400175" cy="15335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75656" y="1484216"/>
            <a:ext cx="475252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zohrievaní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potravín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mikrovlnej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rúre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ohrev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používa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elektromagnetické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žiarenie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z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mikrovlnej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oblasti. Mikrovlny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prenikajú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celým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objemom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ohrievanej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potraviny a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odovzdávajú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jej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svoju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energiu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Energiu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mikrovĺn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absorbujú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najmä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molekuly vody a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preto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riad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okolitý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vzduch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svoju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teplotu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zvyšujú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len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minimálne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Ohrev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mikrovlnej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rúre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je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preto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veľmi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ekonomický.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3284984"/>
            <a:ext cx="68225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err="1" smtClean="0">
                <a:latin typeface="+mj-lt"/>
              </a:rPr>
              <a:t>Ak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nedopatrením</a:t>
            </a:r>
            <a:r>
              <a:rPr lang="cs-CZ" sz="1600" b="1" dirty="0" smtClean="0">
                <a:latin typeface="+mj-lt"/>
              </a:rPr>
              <a:t> necháme </a:t>
            </a:r>
            <a:r>
              <a:rPr lang="cs-CZ" sz="1600" b="1" dirty="0" err="1" smtClean="0">
                <a:latin typeface="+mj-lt"/>
              </a:rPr>
              <a:t>kovovú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lyžicu</a:t>
            </a:r>
            <a:r>
              <a:rPr lang="cs-CZ" sz="1600" b="1" dirty="0" smtClean="0">
                <a:latin typeface="+mj-lt"/>
              </a:rPr>
              <a:t> v </a:t>
            </a:r>
            <a:r>
              <a:rPr lang="cs-CZ" sz="1600" b="1" dirty="0" err="1" smtClean="0">
                <a:latin typeface="+mj-lt"/>
              </a:rPr>
              <a:t>mikrovlnej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rúre</a:t>
            </a:r>
            <a:r>
              <a:rPr lang="cs-CZ" sz="1600" b="1" dirty="0" smtClean="0">
                <a:latin typeface="+mj-lt"/>
              </a:rPr>
              <a:t>, </a:t>
            </a:r>
            <a:r>
              <a:rPr lang="cs-CZ" sz="1600" b="1" dirty="0" err="1" smtClean="0">
                <a:latin typeface="+mj-lt"/>
              </a:rPr>
              <a:t>môžeme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počas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ohrevu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pozorovať</a:t>
            </a:r>
            <a:r>
              <a:rPr lang="cs-CZ" sz="1600" b="1" dirty="0" smtClean="0">
                <a:latin typeface="+mj-lt"/>
              </a:rPr>
              <a:t> drobné modré záblesky. Čím </a:t>
            </a:r>
            <a:r>
              <a:rPr lang="cs-CZ" sz="1600" b="1" dirty="0" err="1" smtClean="0">
                <a:latin typeface="+mj-lt"/>
              </a:rPr>
              <a:t>sú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tieto</a:t>
            </a:r>
            <a:r>
              <a:rPr lang="cs-CZ" sz="1600" b="1" dirty="0" smtClean="0">
                <a:latin typeface="+mj-lt"/>
              </a:rPr>
              <a:t> záblesky </a:t>
            </a:r>
            <a:r>
              <a:rPr lang="cs-CZ" sz="1600" b="1" dirty="0" err="1" smtClean="0">
                <a:latin typeface="+mj-lt"/>
              </a:rPr>
              <a:t>spôsobené</a:t>
            </a:r>
            <a:r>
              <a:rPr lang="cs-CZ" sz="1600" b="1" dirty="0" smtClean="0">
                <a:latin typeface="+mj-lt"/>
              </a:rPr>
              <a:t>?</a:t>
            </a:r>
            <a:endParaRPr lang="cs-CZ" sz="1600" dirty="0" smtClean="0">
              <a:latin typeface="+mj-lt"/>
            </a:endParaRPr>
          </a:p>
          <a:p>
            <a:r>
              <a:rPr lang="cs-CZ" sz="1600" dirty="0" smtClean="0">
                <a:latin typeface="+mj-lt"/>
              </a:rPr>
              <a:t>    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Mikrovlné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žiarenie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po dopade na povrch kovu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môže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niektorým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elektrónom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dodať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dostatočnú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energiu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na to, aby došlo k 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ich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b="1" dirty="0" err="1" smtClean="0">
                <a:latin typeface="Arial" pitchFamily="34" charset="0"/>
                <a:cs typeface="Arial" pitchFamily="34" charset="0"/>
              </a:rPr>
              <a:t>termoemisii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Vyletujúce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elektróny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po náraze na molekuly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obsiahnuté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vo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vzduchu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spôsobujú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vzájomných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zrážkach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b="1" dirty="0" err="1" smtClean="0">
                <a:latin typeface="Arial" pitchFamily="34" charset="0"/>
                <a:cs typeface="Arial" pitchFamily="34" charset="0"/>
              </a:rPr>
              <a:t>excitáciu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elektrónov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návrate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elektrónov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z 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vyššej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energetickej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hladiny na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nižšiu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dochádza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k 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vyžiareniu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fotónu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ionizácii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vzduchu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dochádza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vzhľadom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k jeho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zloženiu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najviac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k 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excitácii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elektrónov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v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atómoch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dusíka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Frekvencia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vyžiarených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fotónov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odpovedá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frekvencii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svetelného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žiarenia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práve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v oblasti modrej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farby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cs-CZ" sz="1400" dirty="0" smtClean="0">
                <a:latin typeface="+mj-lt"/>
              </a:rPr>
              <a:t> </a:t>
            </a:r>
            <a:endParaRPr lang="cs-CZ" sz="14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cs typeface="Times New Roman" charset="0"/>
              </a:rPr>
              <a:t>Prečo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sa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kocka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ľadu</a:t>
            </a:r>
            <a:r>
              <a:rPr lang="cs-CZ" b="1" dirty="0" smtClean="0">
                <a:cs typeface="Times New Roman" charset="0"/>
              </a:rPr>
              <a:t> lepí na prsty?</a:t>
            </a:r>
            <a:r>
              <a:rPr lang="cs-CZ" dirty="0" smtClean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47664" y="1628800"/>
            <a:ext cx="53103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cs typeface="Times New Roman" charset="0"/>
              </a:rPr>
              <a:t>Ľad sa priliepa na prsty, lebo ich mrazí. Chlad preniká do kože a premieňa vlhkosť, resp. pot na ľad. Jeho molekuly prenikajú do pórov a viažu sa s atómami kocky ľadu. Priľnavosť býva silná a môže sa pri nešetrnej manipulácii stať osudnou, lebo dokáže strhnúť kožu z brušiek prstov, čo je veľmi bolestivé. Spravidla však netrvá pridlho, lebo celková teplota, sálajúca aj z prstov, pomaly ľad roztápa.</a:t>
            </a:r>
            <a:endParaRPr lang="sk-SK" sz="24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cs typeface="Times New Roman" charset="0"/>
              </a:rPr>
              <a:t>Prečo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sa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priesvitná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fólia</a:t>
            </a:r>
            <a:r>
              <a:rPr lang="cs-CZ" b="1" dirty="0" smtClean="0">
                <a:cs typeface="Times New Roman" charset="0"/>
              </a:rPr>
              <a:t> tak vytrvalo lepí?</a:t>
            </a:r>
            <a:r>
              <a:rPr lang="cs-CZ" dirty="0" smtClean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47664" y="1772816"/>
            <a:ext cx="531033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dirty="0"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1700808"/>
            <a:ext cx="4248472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cs typeface="Times New Roman" charset="0"/>
              </a:rPr>
              <a:t>V </a:t>
            </a:r>
            <a:r>
              <a:rPr lang="cs-CZ" sz="2400" dirty="0" err="1" smtClean="0">
                <a:cs typeface="Times New Roman" charset="0"/>
              </a:rPr>
              <a:t>danom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prípade</a:t>
            </a:r>
            <a:r>
              <a:rPr lang="cs-CZ" sz="2400" dirty="0" smtClean="0">
                <a:cs typeface="Times New Roman" charset="0"/>
              </a:rPr>
              <a:t> do hry vstupuje statická </a:t>
            </a:r>
            <a:r>
              <a:rPr lang="cs-CZ" sz="2400" dirty="0" err="1" smtClean="0">
                <a:cs typeface="Times New Roman" charset="0"/>
              </a:rPr>
              <a:t>elektrina</a:t>
            </a:r>
            <a:r>
              <a:rPr lang="cs-CZ" sz="2400" dirty="0" smtClean="0">
                <a:cs typeface="Times New Roman" charset="0"/>
              </a:rPr>
              <a:t>. Plastová </a:t>
            </a:r>
            <a:r>
              <a:rPr lang="cs-CZ" sz="2400" dirty="0" err="1" smtClean="0">
                <a:cs typeface="Times New Roman" charset="0"/>
              </a:rPr>
              <a:t>fólia</a:t>
            </a:r>
            <a:r>
              <a:rPr lang="cs-CZ" sz="2400" dirty="0" smtClean="0">
                <a:cs typeface="Times New Roman" charset="0"/>
              </a:rPr>
              <a:t> je </a:t>
            </a:r>
            <a:r>
              <a:rPr lang="cs-CZ" sz="2400" dirty="0" err="1" smtClean="0">
                <a:cs typeface="Times New Roman" charset="0"/>
              </a:rPr>
              <a:t>vlastne</a:t>
            </a:r>
            <a:r>
              <a:rPr lang="cs-CZ" sz="2400" dirty="0" smtClean="0">
                <a:cs typeface="Times New Roman" charset="0"/>
              </a:rPr>
              <a:t> izolant, </a:t>
            </a:r>
            <a:r>
              <a:rPr lang="cs-CZ" sz="2400" dirty="0" err="1" smtClean="0">
                <a:cs typeface="Times New Roman" charset="0"/>
              </a:rPr>
              <a:t>ktorý</a:t>
            </a:r>
            <a:r>
              <a:rPr lang="cs-CZ" sz="2400" dirty="0" smtClean="0">
                <a:cs typeface="Times New Roman" charset="0"/>
              </a:rPr>
              <a:t> zabraňuje elektrickým </a:t>
            </a:r>
            <a:r>
              <a:rPr lang="cs-CZ" sz="2400" dirty="0" err="1" smtClean="0">
                <a:cs typeface="Times New Roman" charset="0"/>
              </a:rPr>
              <a:t>nábojom</a:t>
            </a:r>
            <a:r>
              <a:rPr lang="cs-CZ" sz="2400" dirty="0" smtClean="0">
                <a:cs typeface="Times New Roman" charset="0"/>
              </a:rPr>
              <a:t> v pohybe. A </a:t>
            </a:r>
            <a:r>
              <a:rPr lang="cs-CZ" sz="2400" dirty="0" err="1" smtClean="0">
                <a:cs typeface="Times New Roman" charset="0"/>
              </a:rPr>
              <a:t>keďže</a:t>
            </a:r>
            <a:r>
              <a:rPr lang="cs-CZ" sz="2400" dirty="0" smtClean="0">
                <a:cs typeface="Times New Roman" charset="0"/>
              </a:rPr>
              <a:t> je </a:t>
            </a:r>
            <a:r>
              <a:rPr lang="cs-CZ" sz="2400" dirty="0" err="1" smtClean="0">
                <a:cs typeface="Times New Roman" charset="0"/>
              </a:rPr>
              <a:t>tenučká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ľahko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priľne</a:t>
            </a:r>
            <a:r>
              <a:rPr lang="cs-CZ" sz="2400" dirty="0" smtClean="0">
                <a:cs typeface="Times New Roman" charset="0"/>
              </a:rPr>
              <a:t> na nádobu aj toho </a:t>
            </a:r>
            <a:r>
              <a:rPr lang="cs-CZ" sz="2400" dirty="0" err="1" smtClean="0">
                <a:cs typeface="Times New Roman" charset="0"/>
              </a:rPr>
              <a:t>najzložitejšieho</a:t>
            </a:r>
            <a:r>
              <a:rPr lang="cs-CZ" sz="2400" dirty="0" smtClean="0">
                <a:cs typeface="Times New Roman" charset="0"/>
              </a:rPr>
              <a:t> tvaru, </a:t>
            </a:r>
            <a:r>
              <a:rPr lang="cs-CZ" sz="2400" dirty="0" err="1" smtClean="0">
                <a:cs typeface="Times New Roman" charset="0"/>
              </a:rPr>
              <a:t>čo</a:t>
            </a:r>
            <a:r>
              <a:rPr lang="cs-CZ" sz="2400" dirty="0" smtClean="0">
                <a:cs typeface="Times New Roman" charset="0"/>
              </a:rPr>
              <a:t> len umocňuje kontakt s jej </a:t>
            </a:r>
            <a:r>
              <a:rPr lang="cs-CZ" sz="2400" dirty="0" err="1" smtClean="0">
                <a:cs typeface="Times New Roman" charset="0"/>
              </a:rPr>
              <a:t>povrchom</a:t>
            </a:r>
            <a:r>
              <a:rPr lang="cs-CZ" sz="2400" dirty="0" smtClean="0">
                <a:cs typeface="Times New Roman" charset="0"/>
              </a:rPr>
              <a:t>. Elektrické náboje </a:t>
            </a:r>
            <a:r>
              <a:rPr lang="cs-CZ" sz="2400" dirty="0" err="1" smtClean="0">
                <a:cs typeface="Times New Roman" charset="0"/>
              </a:rPr>
              <a:t>reagujú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ako</a:t>
            </a:r>
            <a:r>
              <a:rPr lang="cs-CZ" sz="2400" dirty="0" smtClean="0">
                <a:cs typeface="Times New Roman" charset="0"/>
              </a:rPr>
              <a:t> mnoho malých </a:t>
            </a:r>
            <a:r>
              <a:rPr lang="cs-CZ" sz="2400" dirty="0" err="1" smtClean="0">
                <a:cs typeface="Times New Roman" charset="0"/>
              </a:rPr>
              <a:t>magnetov</a:t>
            </a:r>
            <a:r>
              <a:rPr lang="cs-CZ" sz="2400" dirty="0" smtClean="0">
                <a:cs typeface="Times New Roman" charset="0"/>
              </a:rPr>
              <a:t> na </a:t>
            </a:r>
            <a:r>
              <a:rPr lang="cs-CZ" sz="2400" dirty="0" err="1" smtClean="0">
                <a:cs typeface="Times New Roman" charset="0"/>
              </a:rPr>
              <a:t>pálenú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hlinu</a:t>
            </a:r>
            <a:r>
              <a:rPr lang="cs-CZ" sz="2400" dirty="0" smtClean="0">
                <a:cs typeface="Times New Roman" charset="0"/>
              </a:rPr>
              <a:t> a sklo. Vlhká </a:t>
            </a:r>
            <a:r>
              <a:rPr lang="cs-CZ" sz="2400" dirty="0" err="1" smtClean="0">
                <a:cs typeface="Times New Roman" charset="0"/>
              </a:rPr>
              <a:t>fólia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prilieha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slabšie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lebo</a:t>
            </a:r>
            <a:r>
              <a:rPr lang="cs-CZ" sz="2400" dirty="0" smtClean="0">
                <a:cs typeface="Times New Roman" charset="0"/>
              </a:rPr>
              <a:t> náboje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rozhýbu.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cs typeface="Times New Roman" charset="0"/>
              </a:rPr>
              <a:t>Prečo sa cigaretový dym premieňa na kúdol?</a:t>
            </a:r>
            <a:r>
              <a:rPr lang="sk-SK" dirty="0" smtClean="0">
                <a:cs typeface="Times New Roman" charset="0"/>
              </a:rPr>
              <a:t/>
            </a:r>
            <a:br>
              <a:rPr lang="sk-SK" dirty="0" smtClean="0">
                <a:cs typeface="Times New Roman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75656" y="1412776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 smtClean="0">
                <a:cs typeface="Times New Roman" charset="0"/>
              </a:rPr>
              <a:t>Kúdol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dymu</a:t>
            </a:r>
            <a:r>
              <a:rPr lang="cs-CZ" sz="2400" dirty="0" smtClean="0">
                <a:cs typeface="Times New Roman" charset="0"/>
              </a:rPr>
              <a:t> vzniká v </a:t>
            </a:r>
            <a:r>
              <a:rPr lang="cs-CZ" sz="2400" dirty="0" err="1" smtClean="0">
                <a:cs typeface="Times New Roman" charset="0"/>
              </a:rPr>
              <a:t>dôsledku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rýchlosti</a:t>
            </a:r>
            <a:r>
              <a:rPr lang="cs-CZ" sz="2400" dirty="0" smtClean="0">
                <a:cs typeface="Times New Roman" charset="0"/>
              </a:rPr>
              <a:t>. </a:t>
            </a:r>
            <a:r>
              <a:rPr lang="cs-CZ" sz="2400" dirty="0" err="1" smtClean="0">
                <a:cs typeface="Times New Roman" charset="0"/>
              </a:rPr>
              <a:t>Zo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začiatku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stúpajú</a:t>
            </a:r>
            <a:r>
              <a:rPr lang="cs-CZ" sz="2400" dirty="0" smtClean="0">
                <a:cs typeface="Times New Roman" charset="0"/>
              </a:rPr>
              <a:t> jeho </a:t>
            </a:r>
            <a:r>
              <a:rPr lang="cs-CZ" sz="2400" dirty="0" err="1" smtClean="0">
                <a:cs typeface="Times New Roman" charset="0"/>
              </a:rPr>
              <a:t>mikročastice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vďaka</a:t>
            </a:r>
            <a:r>
              <a:rPr lang="cs-CZ" sz="2400" dirty="0" smtClean="0">
                <a:cs typeface="Times New Roman" charset="0"/>
              </a:rPr>
              <a:t> teplému vzduchu </a:t>
            </a:r>
            <a:r>
              <a:rPr lang="cs-CZ" sz="2400" dirty="0" err="1" smtClean="0">
                <a:cs typeface="Times New Roman" charset="0"/>
              </a:rPr>
              <a:t>relatívne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pomaly</a:t>
            </a:r>
            <a:r>
              <a:rPr lang="cs-CZ" sz="2400" dirty="0" smtClean="0">
                <a:cs typeface="Times New Roman" charset="0"/>
              </a:rPr>
              <a:t> a </a:t>
            </a:r>
            <a:r>
              <a:rPr lang="cs-CZ" sz="2400" dirty="0" err="1" smtClean="0">
                <a:cs typeface="Times New Roman" charset="0"/>
              </a:rPr>
              <a:t>nezaznamenávajú</a:t>
            </a:r>
            <a:r>
              <a:rPr lang="cs-CZ" sz="2400" dirty="0" smtClean="0">
                <a:cs typeface="Times New Roman" charset="0"/>
              </a:rPr>
              <a:t> nijaké </a:t>
            </a:r>
            <a:r>
              <a:rPr lang="cs-CZ" sz="2400" dirty="0" err="1" smtClean="0">
                <a:cs typeface="Times New Roman" charset="0"/>
              </a:rPr>
              <a:t>turbulencie</a:t>
            </a:r>
            <a:r>
              <a:rPr lang="cs-CZ" sz="2400" dirty="0" smtClean="0">
                <a:cs typeface="Times New Roman" charset="0"/>
              </a:rPr>
              <a:t>. </a:t>
            </a:r>
            <a:r>
              <a:rPr lang="cs-CZ" sz="2400" dirty="0" err="1" smtClean="0">
                <a:cs typeface="Times New Roman" charset="0"/>
              </a:rPr>
              <a:t>Ide</a:t>
            </a:r>
            <a:r>
              <a:rPr lang="cs-CZ" sz="2400" dirty="0" smtClean="0">
                <a:cs typeface="Times New Roman" charset="0"/>
              </a:rPr>
              <a:t> o tzv. </a:t>
            </a:r>
            <a:r>
              <a:rPr lang="cs-CZ" sz="2400" dirty="0" err="1" smtClean="0">
                <a:cs typeface="Times New Roman" charset="0"/>
              </a:rPr>
              <a:t>laminárne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prúdenie</a:t>
            </a:r>
            <a:r>
              <a:rPr lang="cs-CZ" sz="2400" dirty="0" smtClean="0">
                <a:cs typeface="Times New Roman" charset="0"/>
              </a:rPr>
              <a:t>. Avšak v dvoj- až </a:t>
            </a:r>
            <a:r>
              <a:rPr lang="cs-CZ" sz="2400" dirty="0" err="1" smtClean="0">
                <a:cs typeface="Times New Roman" charset="0"/>
              </a:rPr>
              <a:t>štvorcentimetrovej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výške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rýchlosť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stáva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príliš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dominantnou</a:t>
            </a:r>
            <a:r>
              <a:rPr lang="cs-CZ" sz="2400" dirty="0" smtClean="0">
                <a:cs typeface="Times New Roman" charset="0"/>
              </a:rPr>
              <a:t> . </a:t>
            </a:r>
            <a:r>
              <a:rPr lang="cs-CZ" sz="2400" dirty="0" err="1" smtClean="0">
                <a:cs typeface="Times New Roman" charset="0"/>
              </a:rPr>
              <a:t>Dym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rozvíri</a:t>
            </a:r>
            <a:r>
              <a:rPr lang="cs-CZ" sz="2400" dirty="0" smtClean="0">
                <a:cs typeface="Times New Roman" charset="0"/>
              </a:rPr>
              <a:t>, naruší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jeho stabilita i </a:t>
            </a:r>
            <a:r>
              <a:rPr lang="cs-CZ" sz="2400" dirty="0" err="1" smtClean="0">
                <a:cs typeface="Times New Roman" charset="0"/>
              </a:rPr>
              <a:t>počiatočná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pravidelnosť</a:t>
            </a:r>
            <a:r>
              <a:rPr lang="cs-CZ" sz="2400" dirty="0" smtClean="0">
                <a:cs typeface="Times New Roman" charset="0"/>
              </a:rPr>
              <a:t> a </a:t>
            </a:r>
            <a:r>
              <a:rPr lang="cs-CZ" sz="2400" dirty="0" err="1" smtClean="0">
                <a:cs typeface="Times New Roman" charset="0"/>
              </a:rPr>
              <a:t>zjavujú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prvé </a:t>
            </a:r>
            <a:r>
              <a:rPr lang="cs-CZ" sz="2400" dirty="0" err="1" smtClean="0">
                <a:cs typeface="Times New Roman" charset="0"/>
              </a:rPr>
              <a:t>kúdoly</a:t>
            </a:r>
            <a:r>
              <a:rPr lang="cs-CZ" sz="2400" dirty="0" smtClean="0">
                <a:cs typeface="Times New Roman" charset="0"/>
              </a:rPr>
              <a:t>.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cs typeface="Times New Roman" charset="0"/>
              </a:rPr>
              <a:t>Prečo sa tečúci med zvíja?</a:t>
            </a:r>
            <a:r>
              <a:rPr lang="sk-SK" dirty="0" smtClean="0">
                <a:cs typeface="Times New Roman" charset="0"/>
              </a:rPr>
              <a:t/>
            </a:r>
            <a:br>
              <a:rPr lang="sk-SK" dirty="0" smtClean="0">
                <a:cs typeface="Times New Roman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47664" y="1628800"/>
            <a:ext cx="38884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cs typeface="Times New Roman" charset="0"/>
              </a:rPr>
              <a:t>Med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skrúca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lebo</a:t>
            </a:r>
            <a:r>
              <a:rPr lang="cs-CZ" sz="2400" dirty="0" smtClean="0">
                <a:cs typeface="Times New Roman" charset="0"/>
              </a:rPr>
              <a:t> je lepkavý. </a:t>
            </a:r>
            <a:r>
              <a:rPr lang="cs-CZ" sz="2400" dirty="0" err="1" smtClean="0">
                <a:cs typeface="Times New Roman" charset="0"/>
              </a:rPr>
              <a:t>Spočiatku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tečie</a:t>
            </a:r>
            <a:r>
              <a:rPr lang="cs-CZ" sz="2400" dirty="0" smtClean="0">
                <a:cs typeface="Times New Roman" charset="0"/>
              </a:rPr>
              <a:t> rovno, ale stačí nepatrný pohyb rukou, v </a:t>
            </a:r>
            <a:r>
              <a:rPr lang="cs-CZ" sz="2400" dirty="0" err="1" smtClean="0">
                <a:cs typeface="Times New Roman" charset="0"/>
              </a:rPr>
              <a:t>ktorej</a:t>
            </a:r>
            <a:r>
              <a:rPr lang="cs-CZ" sz="2400" dirty="0" smtClean="0">
                <a:cs typeface="Times New Roman" charset="0"/>
              </a:rPr>
              <a:t> držíme pohár, aby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dráha vychýlila </a:t>
            </a:r>
            <a:r>
              <a:rPr lang="cs-CZ" sz="2400" dirty="0" err="1" smtClean="0">
                <a:cs typeface="Times New Roman" charset="0"/>
              </a:rPr>
              <a:t>nabok</a:t>
            </a:r>
            <a:r>
              <a:rPr lang="cs-CZ" sz="2400" dirty="0" smtClean="0">
                <a:cs typeface="Times New Roman" charset="0"/>
              </a:rPr>
              <a:t>. V tom okamihu </a:t>
            </a:r>
            <a:r>
              <a:rPr lang="cs-CZ" sz="2400" dirty="0" err="1" smtClean="0">
                <a:cs typeface="Times New Roman" charset="0"/>
              </a:rPr>
              <a:t>prevládne</a:t>
            </a:r>
            <a:r>
              <a:rPr lang="cs-CZ" sz="2400" dirty="0" smtClean="0">
                <a:cs typeface="Times New Roman" charset="0"/>
              </a:rPr>
              <a:t> viskozita, </a:t>
            </a:r>
            <a:r>
              <a:rPr lang="cs-CZ" sz="2400" dirty="0" err="1" smtClean="0">
                <a:cs typeface="Times New Roman" charset="0"/>
              </a:rPr>
              <a:t>ktorá</a:t>
            </a:r>
            <a:r>
              <a:rPr lang="cs-CZ" sz="2400" dirty="0" smtClean="0">
                <a:cs typeface="Times New Roman" charset="0"/>
              </a:rPr>
              <a:t> zabraňuje molekulám v pohybe, a med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začne </a:t>
            </a:r>
            <a:r>
              <a:rPr lang="cs-CZ" sz="2400" dirty="0" err="1" smtClean="0">
                <a:cs typeface="Times New Roman" charset="0"/>
              </a:rPr>
              <a:t>zvŕtať</a:t>
            </a:r>
            <a:r>
              <a:rPr lang="cs-CZ" sz="2400" dirty="0" smtClean="0">
                <a:cs typeface="Times New Roman" charset="0"/>
              </a:rPr>
              <a:t>. Dopadá šikmo z výšky a robí </a:t>
            </a:r>
            <a:r>
              <a:rPr lang="cs-CZ" sz="2400" dirty="0" err="1" smtClean="0">
                <a:cs typeface="Times New Roman" charset="0"/>
              </a:rPr>
              <a:t>kľučky</a:t>
            </a:r>
            <a:r>
              <a:rPr lang="cs-CZ" dirty="0" smtClean="0">
                <a:cs typeface="Times New Roman" charset="0"/>
              </a:rPr>
              <a:t>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cs typeface="Times New Roman" charset="0"/>
              </a:rPr>
              <a:t>Prečo sa kurča najrýchlejšie upečie na ražni?</a:t>
            </a:r>
            <a:r>
              <a:rPr lang="sk-SK" dirty="0" smtClean="0">
                <a:cs typeface="Times New Roman" charset="0"/>
              </a:rPr>
              <a:t/>
            </a:r>
            <a:br>
              <a:rPr lang="sk-SK" dirty="0" smtClean="0">
                <a:cs typeface="Times New Roman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91680" y="1628800"/>
            <a:ext cx="3672408" cy="388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 smtClean="0">
                <a:cs typeface="Times New Roman" charset="0"/>
              </a:rPr>
              <a:t>Pretože</a:t>
            </a:r>
            <a:r>
              <a:rPr lang="cs-CZ" sz="2400" dirty="0" smtClean="0">
                <a:cs typeface="Times New Roman" charset="0"/>
              </a:rPr>
              <a:t> kov je lepší vodič tepla než </a:t>
            </a:r>
            <a:r>
              <a:rPr lang="cs-CZ" sz="2400" dirty="0" err="1" smtClean="0">
                <a:cs typeface="Times New Roman" charset="0"/>
              </a:rPr>
              <a:t>mäso</a:t>
            </a:r>
            <a:r>
              <a:rPr lang="cs-CZ" sz="2400" dirty="0" smtClean="0">
                <a:cs typeface="Times New Roman" charset="0"/>
              </a:rPr>
              <a:t>. </a:t>
            </a:r>
            <a:r>
              <a:rPr lang="cs-CZ" sz="2400" dirty="0" err="1" smtClean="0">
                <a:cs typeface="Times New Roman" charset="0"/>
              </a:rPr>
              <a:t>Rúra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zohrieva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ražeň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ktorý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veľmi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účinne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uvoľňuje</a:t>
            </a:r>
            <a:r>
              <a:rPr lang="cs-CZ" sz="2400" dirty="0" smtClean="0">
                <a:cs typeface="Times New Roman" charset="0"/>
              </a:rPr>
              <a:t> v </a:t>
            </a:r>
            <a:r>
              <a:rPr lang="cs-CZ" sz="2400" dirty="0" err="1" smtClean="0">
                <a:cs typeface="Times New Roman" charset="0"/>
              </a:rPr>
              <a:t>kurčati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kalórie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lebo</a:t>
            </a:r>
            <a:r>
              <a:rPr lang="cs-CZ" sz="2400" dirty="0" smtClean="0">
                <a:cs typeface="Times New Roman" charset="0"/>
              </a:rPr>
              <a:t> je s ním v </a:t>
            </a:r>
            <a:r>
              <a:rPr lang="cs-CZ" sz="2400" dirty="0" err="1" smtClean="0">
                <a:cs typeface="Times New Roman" charset="0"/>
              </a:rPr>
              <a:t>priamom</a:t>
            </a:r>
            <a:r>
              <a:rPr lang="cs-CZ" sz="2400" dirty="0" smtClean="0">
                <a:cs typeface="Times New Roman" charset="0"/>
              </a:rPr>
              <a:t> kontakte. A </a:t>
            </a:r>
            <a:r>
              <a:rPr lang="cs-CZ" sz="2400" dirty="0" err="1" smtClean="0">
                <a:cs typeface="Times New Roman" charset="0"/>
              </a:rPr>
              <a:t>keďže</a:t>
            </a:r>
            <a:r>
              <a:rPr lang="cs-CZ" sz="2400" dirty="0" smtClean="0">
                <a:cs typeface="Times New Roman" charset="0"/>
              </a:rPr>
              <a:t> teplo naň </a:t>
            </a:r>
            <a:r>
              <a:rPr lang="cs-CZ" sz="2400" dirty="0" err="1" smtClean="0">
                <a:cs typeface="Times New Roman" charset="0"/>
              </a:rPr>
              <a:t>pôsobí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súčasne</a:t>
            </a:r>
            <a:r>
              <a:rPr lang="cs-CZ" sz="2400" dirty="0" smtClean="0">
                <a:cs typeface="Times New Roman" charset="0"/>
              </a:rPr>
              <a:t> zvonku i </a:t>
            </a:r>
            <a:r>
              <a:rPr lang="cs-CZ" sz="2400" dirty="0" err="1" smtClean="0">
                <a:cs typeface="Times New Roman" charset="0"/>
              </a:rPr>
              <a:t>zvnútra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upečie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prakticky </a:t>
            </a:r>
            <a:r>
              <a:rPr lang="cs-CZ" sz="2400" dirty="0" err="1" smtClean="0">
                <a:cs typeface="Times New Roman" charset="0"/>
              </a:rPr>
              <a:t>najrýchlejšie</a:t>
            </a:r>
            <a:r>
              <a:rPr lang="cs-CZ" sz="2400" dirty="0" smtClean="0">
                <a:cs typeface="Times New Roman" charset="0"/>
              </a:rPr>
              <a:t>.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 CARTER" pitchFamily="2" charset="0"/>
              </a:rPr>
              <a:t>HISTÓRIA CHLADNIČKY</a:t>
            </a:r>
            <a:endParaRPr lang="en-US" b="1" dirty="0">
              <a:latin typeface="AR CART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>
                <a:cs typeface="Times New Roman" charset="0"/>
              </a:rPr>
              <a:t>11. storoči</a:t>
            </a:r>
            <a:r>
              <a:rPr lang="sk-SK" dirty="0" smtClean="0"/>
              <a:t>e</a:t>
            </a:r>
            <a:r>
              <a:rPr lang="sk-SK" dirty="0" smtClean="0">
                <a:cs typeface="Times New Roman" charset="0"/>
              </a:rPr>
              <a:t> pred n. l.</a:t>
            </a:r>
            <a:r>
              <a:rPr lang="cs-CZ" dirty="0" smtClean="0"/>
              <a:t> </a:t>
            </a:r>
            <a:r>
              <a:rPr lang="sk-SK" dirty="0" smtClean="0"/>
              <a:t>zmienky v čínskej literatúre o zhromažďovaní ľadu  a snehu v jaskyniach</a:t>
            </a:r>
          </a:p>
          <a:p>
            <a:r>
              <a:rPr lang="sk-SK" dirty="0" smtClean="0"/>
              <a:t>Rimania si chladili nápoje, ľad privážali z Álp </a:t>
            </a:r>
            <a:endParaRPr lang="cs-CZ" dirty="0" smtClean="0"/>
          </a:p>
          <a:p>
            <a:r>
              <a:rPr lang="sk-SK" dirty="0" smtClean="0"/>
              <a:t>V stredoveku začali využívať ľad, ukladali ho do komôr s potravinami, mali hrubé steny , boli oddelené od okolia slamou</a:t>
            </a:r>
          </a:p>
          <a:p>
            <a:r>
              <a:rPr lang="sk-SK" dirty="0" smtClean="0"/>
              <a:t>V</a:t>
            </a:r>
            <a:r>
              <a:rPr lang="sk-SK" dirty="0" smtClean="0">
                <a:cs typeface="Times New Roman" charset="0"/>
              </a:rPr>
              <a:t>ytvárali </a:t>
            </a:r>
            <a:r>
              <a:rPr lang="cs-CZ" dirty="0" err="1" smtClean="0">
                <a:cs typeface="Times New Roman" charset="0"/>
              </a:rPr>
              <a:t>miestnosti</a:t>
            </a:r>
            <a:r>
              <a:rPr lang="cs-CZ" dirty="0" smtClean="0">
                <a:cs typeface="Times New Roman" charset="0"/>
              </a:rPr>
              <a:t>, v </a:t>
            </a:r>
            <a:r>
              <a:rPr lang="cs-CZ" dirty="0" err="1" smtClean="0">
                <a:cs typeface="Times New Roman" charset="0"/>
              </a:rPr>
              <a:t>ktorých</a:t>
            </a:r>
            <a:r>
              <a:rPr lang="cs-CZ" dirty="0" smtClean="0">
                <a:cs typeface="Times New Roman" charset="0"/>
              </a:rPr>
              <a:t> potraviny </a:t>
            </a:r>
            <a:r>
              <a:rPr lang="cs-CZ" dirty="0" err="1" smtClean="0">
                <a:cs typeface="Times New Roman" charset="0"/>
              </a:rPr>
              <a:t>ukladali</a:t>
            </a:r>
            <a:r>
              <a:rPr lang="cs-CZ" dirty="0" smtClean="0">
                <a:cs typeface="Times New Roman" charset="0"/>
              </a:rPr>
              <a:t> dole a </a:t>
            </a:r>
            <a:r>
              <a:rPr lang="cs-CZ" dirty="0" err="1" smtClean="0">
                <a:cs typeface="Times New Roman" charset="0"/>
              </a:rPr>
              <a:t>ľad</a:t>
            </a:r>
            <a:r>
              <a:rPr lang="cs-CZ" dirty="0" smtClean="0">
                <a:cs typeface="Times New Roman" charset="0"/>
              </a:rPr>
              <a:t> bol v </a:t>
            </a:r>
            <a:r>
              <a:rPr lang="cs-CZ" dirty="0" err="1" smtClean="0">
                <a:cs typeface="Times New Roman" charset="0"/>
              </a:rPr>
              <a:t>hornej</a:t>
            </a:r>
            <a:r>
              <a:rPr lang="cs-CZ" dirty="0" smtClean="0">
                <a:cs typeface="Times New Roman" charset="0"/>
              </a:rPr>
              <a:t> časti. Tak </a:t>
            </a:r>
            <a:r>
              <a:rPr lang="cs-CZ" dirty="0" err="1" smtClean="0">
                <a:cs typeface="Times New Roman" charset="0"/>
              </a:rPr>
              <a:t>dochádzalo</a:t>
            </a:r>
            <a:r>
              <a:rPr lang="cs-CZ" dirty="0" smtClean="0">
                <a:cs typeface="Times New Roman" charset="0"/>
              </a:rPr>
              <a:t> ku </a:t>
            </a:r>
            <a:r>
              <a:rPr lang="cs-CZ" dirty="0" err="1" smtClean="0">
                <a:cs typeface="Times New Roman" charset="0"/>
              </a:rPr>
              <a:t>kolobehu</a:t>
            </a:r>
            <a:r>
              <a:rPr lang="cs-CZ" dirty="0" smtClean="0">
                <a:cs typeface="Times New Roman" charset="0"/>
              </a:rPr>
              <a:t> vzduchu, </a:t>
            </a:r>
            <a:r>
              <a:rPr lang="cs-CZ" dirty="0" err="1" smtClean="0">
                <a:cs typeface="Times New Roman" charset="0"/>
              </a:rPr>
              <a:t>pričom</a:t>
            </a:r>
            <a:r>
              <a:rPr lang="cs-CZ" dirty="0" smtClean="0">
                <a:cs typeface="Times New Roman" charset="0"/>
              </a:rPr>
              <a:t> chladný vzduch </a:t>
            </a:r>
            <a:r>
              <a:rPr lang="cs-CZ" dirty="0" err="1" smtClean="0">
                <a:cs typeface="Times New Roman" charset="0"/>
              </a:rPr>
              <a:t>odoberal</a:t>
            </a:r>
            <a:r>
              <a:rPr lang="cs-CZ" dirty="0" smtClean="0">
                <a:cs typeface="Times New Roman" charset="0"/>
              </a:rPr>
              <a:t> teplo z </a:t>
            </a:r>
            <a:r>
              <a:rPr lang="cs-CZ" dirty="0" err="1" smtClean="0">
                <a:cs typeface="Times New Roman" charset="0"/>
              </a:rPr>
              <a:t>uskladnených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potravín</a:t>
            </a:r>
            <a:r>
              <a:rPr lang="cs-CZ" dirty="0" smtClean="0">
                <a:cs typeface="Times New Roman" charset="0"/>
              </a:rPr>
              <a:t> a </a:t>
            </a:r>
            <a:r>
              <a:rPr lang="cs-CZ" dirty="0" err="1" smtClean="0">
                <a:cs typeface="Times New Roman" charset="0"/>
              </a:rPr>
              <a:t>stúpal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hore</a:t>
            </a:r>
            <a:r>
              <a:rPr lang="cs-CZ" dirty="0" smtClean="0">
                <a:cs typeface="Times New Roman" charset="0"/>
              </a:rPr>
              <a:t>. Kde </a:t>
            </a:r>
            <a:r>
              <a:rPr lang="cs-CZ" dirty="0" err="1" smtClean="0">
                <a:cs typeface="Times New Roman" charset="0"/>
              </a:rPr>
              <a:t>sa</a:t>
            </a:r>
            <a:r>
              <a:rPr lang="cs-CZ" dirty="0" smtClean="0">
                <a:cs typeface="Times New Roman" charset="0"/>
              </a:rPr>
              <a:t> znova </a:t>
            </a:r>
            <a:r>
              <a:rPr lang="cs-CZ" dirty="0" err="1" smtClean="0">
                <a:cs typeface="Times New Roman" charset="0"/>
              </a:rPr>
              <a:t>ochladzoval</a:t>
            </a:r>
            <a:r>
              <a:rPr lang="cs-CZ" dirty="0" smtClean="0">
                <a:cs typeface="Times New Roman" charset="0"/>
              </a:rPr>
              <a:t>.</a:t>
            </a:r>
            <a:r>
              <a:rPr lang="cs-CZ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9672" y="620688"/>
            <a:ext cx="52383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sk-SK" sz="2400" dirty="0" smtClean="0"/>
              <a:t>Prvá domáca chladnička , bola plechová skriňa </a:t>
            </a:r>
            <a:r>
              <a:rPr lang="sk-SK" sz="2400" dirty="0" smtClean="0">
                <a:cs typeface="Times New Roman" charset="0"/>
              </a:rPr>
              <a:t>s dvojitými stenami</a:t>
            </a:r>
            <a:r>
              <a:rPr lang="sk-SK" sz="2400" dirty="0" smtClean="0"/>
              <a:t>,</a:t>
            </a:r>
            <a:r>
              <a:rPr lang="cs-CZ" sz="2400" dirty="0" smtClean="0"/>
              <a:t> </a:t>
            </a:r>
            <a:r>
              <a:rPr lang="sk-SK" sz="2400" dirty="0" smtClean="0"/>
              <a:t>m</a:t>
            </a:r>
            <a:r>
              <a:rPr lang="sk-SK" sz="2400" dirty="0" smtClean="0">
                <a:cs typeface="Times New Roman" charset="0"/>
              </a:rPr>
              <a:t>edzi stenami bol ľad</a:t>
            </a:r>
            <a:r>
              <a:rPr lang="cs-CZ" sz="2400" dirty="0" smtClean="0"/>
              <a:t> </a:t>
            </a:r>
            <a:r>
              <a:rPr lang="sk-SK" sz="2400" dirty="0" smtClean="0"/>
              <a:t>, ktorý sa musel privážať.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19672" y="1988840"/>
            <a:ext cx="5238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Praktické využitie princípu chladenia mal však až </a:t>
            </a:r>
            <a:r>
              <a:rPr lang="sk-SK" sz="2400" dirty="0" err="1" smtClean="0"/>
              <a:t>Jacob</a:t>
            </a:r>
            <a:r>
              <a:rPr lang="sk-SK" sz="2400" dirty="0" smtClean="0"/>
              <a:t> </a:t>
            </a:r>
            <a:r>
              <a:rPr lang="sk-SK" sz="2400" dirty="0" err="1" smtClean="0"/>
              <a:t>Perkins</a:t>
            </a:r>
            <a:r>
              <a:rPr lang="sk-SK" sz="2400" dirty="0" smtClean="0">
                <a:cs typeface="Times New Roman" charset="0"/>
              </a:rPr>
              <a:t>, ktorý v roku 1834 zistil, že niektoré tekutiny sa vyparovaním ochladzujú</a:t>
            </a:r>
            <a:endParaRPr lang="en-US" sz="2400" dirty="0"/>
          </a:p>
        </p:txBody>
      </p:sp>
      <p:pic>
        <p:nvPicPr>
          <p:cNvPr id="5" name="Picture 3" descr="C:\Documents and Settings\Administrator\Desktop\Perkins Jac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852936"/>
            <a:ext cx="2967038" cy="3756025"/>
          </a:xfrm>
          <a:prstGeom prst="rect">
            <a:avLst/>
          </a:prstGeom>
          <a:noFill/>
        </p:spPr>
      </p:pic>
      <p:pic>
        <p:nvPicPr>
          <p:cNvPr id="6" name="Picture 6" descr="C:\Documents and Settings\Administrator\Desktop\FR.G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933056"/>
            <a:ext cx="1728191" cy="2509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908720"/>
            <a:ext cx="48782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err="1" smtClean="0">
                <a:cs typeface="Times New Roman" charset="0"/>
              </a:rPr>
              <a:t>Jacob</a:t>
            </a:r>
            <a:r>
              <a:rPr lang="sk-SK" sz="2400" dirty="0" smtClean="0">
                <a:cs typeface="Times New Roman" charset="0"/>
              </a:rPr>
              <a:t> </a:t>
            </a:r>
            <a:r>
              <a:rPr lang="sk-SK" sz="2400" dirty="0" err="1" smtClean="0">
                <a:cs typeface="Times New Roman" charset="0"/>
              </a:rPr>
              <a:t>Perkins</a:t>
            </a:r>
            <a:r>
              <a:rPr lang="sk-SK" sz="2400" dirty="0" smtClean="0">
                <a:cs typeface="Times New Roman" charset="0"/>
              </a:rPr>
              <a:t> však nedokázal svoj vynález ani využiť, ani predať.</a:t>
            </a:r>
            <a:endParaRPr lang="cs-CZ" sz="2400" dirty="0" smtClean="0">
              <a:cs typeface="Times New Roman" charset="0"/>
            </a:endParaRPr>
          </a:p>
          <a:p>
            <a:r>
              <a:rPr lang="sk-SK" sz="2400" dirty="0" smtClean="0">
                <a:cs typeface="Times New Roman" charset="0"/>
              </a:rPr>
              <a:t>Nezávisle od </a:t>
            </a:r>
            <a:r>
              <a:rPr lang="sk-SK" sz="2400" dirty="0" err="1" smtClean="0">
                <a:cs typeface="Times New Roman" charset="0"/>
              </a:rPr>
              <a:t>Perkinsa</a:t>
            </a:r>
            <a:r>
              <a:rPr lang="sk-SK" sz="2400" dirty="0" smtClean="0">
                <a:cs typeface="Times New Roman" charset="0"/>
              </a:rPr>
              <a:t> objavil chladiaci efekt aj Škót </a:t>
            </a:r>
            <a:r>
              <a:rPr lang="sk-SK" sz="2400" dirty="0" err="1" smtClean="0">
                <a:cs typeface="Times New Roman" charset="0"/>
              </a:rPr>
              <a:t>John</a:t>
            </a:r>
            <a:r>
              <a:rPr lang="sk-SK" sz="2400" dirty="0" smtClean="0">
                <a:cs typeface="Times New Roman" charset="0"/>
              </a:rPr>
              <a:t> </a:t>
            </a:r>
            <a:r>
              <a:rPr lang="sk-SK" sz="2400" dirty="0" err="1" smtClean="0">
                <a:cs typeface="Times New Roman" charset="0"/>
              </a:rPr>
              <a:t>Harrison</a:t>
            </a:r>
            <a:r>
              <a:rPr lang="sk-SK" sz="2400" dirty="0" smtClean="0">
                <a:cs typeface="Times New Roman" charset="0"/>
              </a:rPr>
              <a:t> žijúci v Austrálii.</a:t>
            </a:r>
            <a:r>
              <a:rPr lang="cs-CZ" sz="2400" dirty="0" smtClean="0"/>
              <a:t> </a:t>
            </a:r>
            <a:endParaRPr lang="sk-SK" sz="2400" dirty="0" smtClean="0"/>
          </a:p>
          <a:p>
            <a:r>
              <a:rPr lang="sk-SK" sz="2400" dirty="0" smtClean="0">
                <a:cs typeface="Times New Roman" charset="0"/>
              </a:rPr>
              <a:t>Vytvoril projekt, podľa ktorého sa začali vyrábať chladničky predvádzané aj na Medzinárodnej výstave roku 1862. </a:t>
            </a:r>
            <a:endParaRPr lang="sk-SK" sz="2400" dirty="0" smtClean="0"/>
          </a:p>
          <a:p>
            <a:r>
              <a:rPr lang="sk-SK" sz="2400" dirty="0" smtClean="0">
                <a:cs typeface="Times New Roman" charset="0"/>
              </a:rPr>
              <a:t>V tom istom roku nechal v pivovare v </a:t>
            </a:r>
            <a:r>
              <a:rPr lang="sk-SK" sz="2400" dirty="0" err="1" smtClean="0">
                <a:cs typeface="Times New Roman" charset="0"/>
              </a:rPr>
              <a:t>Bendingu</a:t>
            </a:r>
            <a:r>
              <a:rPr lang="sk-SK" sz="2400" dirty="0" smtClean="0">
                <a:cs typeface="Times New Roman" charset="0"/>
              </a:rPr>
              <a:t> </a:t>
            </a:r>
            <a:r>
              <a:rPr lang="sk-SK" sz="2400" dirty="0" err="1" smtClean="0">
                <a:cs typeface="Times New Roman" charset="0"/>
              </a:rPr>
              <a:t>v</a:t>
            </a:r>
            <a:r>
              <a:rPr lang="sk-SK" sz="2400" dirty="0" smtClean="0">
                <a:cs typeface="Times New Roman" charset="0"/>
              </a:rPr>
              <a:t> štáte Viktória nainštalovať prvé chladiace zariadenie a zároveň zabezpečil chladničky v predajniach.</a:t>
            </a:r>
            <a:r>
              <a:rPr lang="cs-CZ" sz="2400" dirty="0" smtClean="0">
                <a:cs typeface="Times New Roman" charset="0"/>
              </a:rPr>
              <a:t> </a:t>
            </a:r>
            <a:endParaRPr lang="cs-CZ" sz="2400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548681"/>
            <a:ext cx="5166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cs typeface="Times New Roman" charset="0"/>
              </a:rPr>
              <a:t>Prvú chladničku pre domácnosť vyrobil v roku 1879 nemecký inžinier </a:t>
            </a:r>
            <a:r>
              <a:rPr lang="sk-SK" dirty="0" err="1" smtClean="0">
                <a:cs typeface="Times New Roman" charset="0"/>
              </a:rPr>
              <a:t>Karl</a:t>
            </a:r>
            <a:r>
              <a:rPr lang="sk-SK" dirty="0" smtClean="0">
                <a:cs typeface="Times New Roman" charset="0"/>
              </a:rPr>
              <a:t> von Linde, 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91680" y="1268760"/>
            <a:ext cx="4733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cs typeface="Times New Roman" charset="0"/>
              </a:rPr>
              <a:t>Ako chladiace médium použil čpavok. 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1691680" y="1772816"/>
            <a:ext cx="5166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cs typeface="Times New Roman" charset="0"/>
              </a:rPr>
              <a:t>Na trh </a:t>
            </a:r>
            <a:r>
              <a:rPr lang="sk-SK" dirty="0" smtClean="0"/>
              <a:t>bola prvý raz</a:t>
            </a:r>
            <a:r>
              <a:rPr lang="sk-SK" dirty="0" smtClean="0">
                <a:cs typeface="Times New Roman" charset="0"/>
              </a:rPr>
              <a:t> </a:t>
            </a:r>
            <a:r>
              <a:rPr lang="sk-SK" dirty="0" smtClean="0"/>
              <a:t>uvedená</a:t>
            </a:r>
            <a:r>
              <a:rPr lang="sk-SK" dirty="0" smtClean="0">
                <a:cs typeface="Times New Roman" charset="0"/>
              </a:rPr>
              <a:t> švédsk</a:t>
            </a:r>
            <a:r>
              <a:rPr lang="sk-SK" dirty="0" smtClean="0"/>
              <a:t>ymi</a:t>
            </a:r>
            <a:r>
              <a:rPr lang="sk-SK" dirty="0" smtClean="0">
                <a:cs typeface="Times New Roman" charset="0"/>
              </a:rPr>
              <a:t> inžinie</a:t>
            </a:r>
            <a:r>
              <a:rPr lang="sk-SK" dirty="0" smtClean="0"/>
              <a:t>rmi</a:t>
            </a:r>
            <a:r>
              <a:rPr lang="sk-SK" dirty="0" smtClean="0">
                <a:cs typeface="Times New Roman" charset="0"/>
              </a:rPr>
              <a:t> </a:t>
            </a:r>
            <a:r>
              <a:rPr lang="sk-SK" dirty="0" err="1" smtClean="0">
                <a:cs typeface="Times New Roman" charset="0"/>
              </a:rPr>
              <a:t>Balzer</a:t>
            </a:r>
            <a:r>
              <a:rPr lang="sk-SK" dirty="0" smtClean="0">
                <a:cs typeface="Times New Roman" charset="0"/>
              </a:rPr>
              <a:t> von Platen</a:t>
            </a:r>
            <a:r>
              <a:rPr lang="sk-SK" dirty="0" smtClean="0"/>
              <a:t>om</a:t>
            </a:r>
            <a:r>
              <a:rPr lang="sk-SK" dirty="0" smtClean="0">
                <a:cs typeface="Times New Roman" charset="0"/>
              </a:rPr>
              <a:t> a </a:t>
            </a:r>
            <a:r>
              <a:rPr lang="sk-SK" dirty="0" err="1" smtClean="0">
                <a:cs typeface="Times New Roman" charset="0"/>
              </a:rPr>
              <a:t>Carl</a:t>
            </a:r>
            <a:r>
              <a:rPr lang="sk-SK" dirty="0" smtClean="0">
                <a:cs typeface="Times New Roman" charset="0"/>
              </a:rPr>
              <a:t> </a:t>
            </a:r>
            <a:r>
              <a:rPr lang="sk-SK" dirty="0" err="1" smtClean="0">
                <a:cs typeface="Times New Roman" charset="0"/>
              </a:rPr>
              <a:t>Munters</a:t>
            </a:r>
            <a:r>
              <a:rPr lang="sk-SK" dirty="0" err="1" smtClean="0"/>
              <a:t>om</a:t>
            </a:r>
            <a:r>
              <a:rPr lang="sk-SK" dirty="0" smtClean="0">
                <a:cs typeface="Times New Roman" charset="0"/>
              </a:rPr>
              <a:t> v roku 1923.</a:t>
            </a:r>
            <a:r>
              <a:rPr lang="cs-CZ" dirty="0" smtClean="0"/>
              <a:t> </a:t>
            </a:r>
            <a:endParaRPr lang="sk-SK" dirty="0" smtClean="0"/>
          </a:p>
          <a:p>
            <a:r>
              <a:rPr lang="sk-SK" dirty="0" smtClean="0">
                <a:cs typeface="Times New Roman" charset="0"/>
              </a:rPr>
              <a:t>Na pohon kompresora použili elektromotor a svoj model nazvali Electrolux.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Picture 4" descr="C:\Documents and Settings\Administrator\Desktop\p77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12976"/>
            <a:ext cx="4572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620688"/>
            <a:ext cx="5310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Chladničky</a:t>
            </a:r>
            <a:r>
              <a:rPr lang="en-US" dirty="0" smtClean="0"/>
              <a:t> </a:t>
            </a:r>
            <a:r>
              <a:rPr lang="en-US" dirty="0" err="1" smtClean="0"/>
              <a:t>fungujú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princípe</a:t>
            </a:r>
            <a:r>
              <a:rPr lang="en-US" dirty="0" smtClean="0"/>
              <a:t> </a:t>
            </a:r>
            <a:r>
              <a:rPr lang="en-US" dirty="0" err="1" smtClean="0"/>
              <a:t>vyparovania</a:t>
            </a:r>
            <a:r>
              <a:rPr lang="en-US" dirty="0" smtClean="0"/>
              <a:t>. </a:t>
            </a:r>
            <a:r>
              <a:rPr lang="en-US" dirty="0" err="1" smtClean="0"/>
              <a:t>Keď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kvapalina</a:t>
            </a:r>
            <a:r>
              <a:rPr lang="en-US" dirty="0" smtClean="0"/>
              <a:t> </a:t>
            </a:r>
            <a:r>
              <a:rPr lang="en-US" dirty="0" err="1" smtClean="0"/>
              <a:t>vyparuje</a:t>
            </a:r>
            <a:r>
              <a:rPr lang="en-US" dirty="0" smtClean="0"/>
              <a:t>, </a:t>
            </a:r>
            <a:r>
              <a:rPr lang="en-US" dirty="0" err="1" smtClean="0"/>
              <a:t>stráca</a:t>
            </a:r>
            <a:r>
              <a:rPr lang="en-US" dirty="0" smtClean="0"/>
              <a:t> </a:t>
            </a:r>
            <a:r>
              <a:rPr lang="en-US" dirty="0" err="1" smtClean="0"/>
              <a:t>teplo</a:t>
            </a:r>
            <a:r>
              <a:rPr lang="en-US" dirty="0" smtClean="0"/>
              <a:t> a </a:t>
            </a:r>
            <a:r>
              <a:rPr lang="en-US" dirty="0" err="1" smtClean="0"/>
              <a:t>ochladzuje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. </a:t>
            </a:r>
            <a:r>
              <a:rPr lang="en-US" dirty="0" err="1" smtClean="0"/>
              <a:t>Spôsobené</a:t>
            </a:r>
            <a:r>
              <a:rPr lang="en-US" dirty="0" smtClean="0"/>
              <a:t> je to </a:t>
            </a:r>
            <a:r>
              <a:rPr lang="en-US" dirty="0" err="1" smtClean="0"/>
              <a:t>tým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molekuly</a:t>
            </a:r>
            <a:r>
              <a:rPr lang="en-US" dirty="0" smtClean="0"/>
              <a:t> </a:t>
            </a:r>
            <a:r>
              <a:rPr lang="en-US" dirty="0" err="1" smtClean="0"/>
              <a:t>plynu</a:t>
            </a:r>
            <a:r>
              <a:rPr lang="en-US" dirty="0" smtClean="0"/>
              <a:t> </a:t>
            </a:r>
            <a:r>
              <a:rPr lang="en-US" dirty="0" err="1" smtClean="0"/>
              <a:t>potrebujú</a:t>
            </a:r>
            <a:r>
              <a:rPr lang="en-US" dirty="0" smtClean="0"/>
              <a:t> </a:t>
            </a:r>
            <a:r>
              <a:rPr lang="en-US" dirty="0" err="1" smtClean="0"/>
              <a:t>energiu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pohyb</a:t>
            </a:r>
            <a:r>
              <a:rPr lang="en-US" dirty="0" smtClean="0"/>
              <a:t> a </a:t>
            </a:r>
            <a:r>
              <a:rPr lang="en-US" dirty="0" err="1" smtClean="0"/>
              <a:t>uvoľnenie</a:t>
            </a:r>
            <a:r>
              <a:rPr lang="en-US" dirty="0" smtClean="0"/>
              <a:t> z </a:t>
            </a:r>
            <a:r>
              <a:rPr lang="en-US" dirty="0" err="1" smtClean="0"/>
              <a:t>kvapaliny</a:t>
            </a:r>
            <a:r>
              <a:rPr lang="en-US" dirty="0" smtClean="0"/>
              <a:t>. </a:t>
            </a:r>
            <a:r>
              <a:rPr lang="en-US" dirty="0" err="1" smtClean="0"/>
              <a:t>Zdrojom</a:t>
            </a:r>
            <a:r>
              <a:rPr lang="en-US" dirty="0" smtClean="0"/>
              <a:t> </a:t>
            </a:r>
            <a:r>
              <a:rPr lang="en-US" dirty="0" err="1" smtClean="0"/>
              <a:t>tejto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je </a:t>
            </a:r>
            <a:r>
              <a:rPr lang="en-US" dirty="0" err="1" smtClean="0"/>
              <a:t>kvapalina</a:t>
            </a:r>
            <a:r>
              <a:rPr lang="en-US" dirty="0" smtClean="0"/>
              <a:t>. </a:t>
            </a:r>
            <a:r>
              <a:rPr lang="en-US" dirty="0" err="1" smtClean="0"/>
              <a:t>Molekuly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zostanú</a:t>
            </a:r>
            <a:r>
              <a:rPr lang="en-US" dirty="0" smtClean="0"/>
              <a:t> v </a:t>
            </a:r>
            <a:r>
              <a:rPr lang="en-US" dirty="0" err="1" smtClean="0"/>
              <a:t>kvapaline</a:t>
            </a:r>
            <a:r>
              <a:rPr lang="en-US" dirty="0" smtClean="0"/>
              <a:t>,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menej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, a </a:t>
            </a:r>
            <a:r>
              <a:rPr lang="en-US" dirty="0" err="1" smtClean="0"/>
              <a:t>preto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kvapalina</a:t>
            </a:r>
            <a:r>
              <a:rPr lang="en-US" dirty="0" smtClean="0"/>
              <a:t> </a:t>
            </a:r>
            <a:r>
              <a:rPr lang="en-US" dirty="0" err="1" smtClean="0"/>
              <a:t>ochladzuje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47664" y="2852936"/>
            <a:ext cx="5310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Kompresor</a:t>
            </a:r>
            <a:r>
              <a:rPr lang="en-US" dirty="0" smtClean="0"/>
              <a:t> – ten </a:t>
            </a:r>
            <a:r>
              <a:rPr lang="en-US" dirty="0" err="1" smtClean="0"/>
              <a:t>udržiava</a:t>
            </a:r>
            <a:r>
              <a:rPr lang="en-US" dirty="0" smtClean="0"/>
              <a:t> v </a:t>
            </a:r>
            <a:r>
              <a:rPr lang="en-US" dirty="0" err="1" smtClean="0"/>
              <a:t>pohybe</a:t>
            </a:r>
            <a:r>
              <a:rPr lang="en-US" dirty="0" smtClean="0"/>
              <a:t> </a:t>
            </a:r>
            <a:r>
              <a:rPr lang="en-US" dirty="0" err="1" smtClean="0"/>
              <a:t>chladivo</a:t>
            </a:r>
            <a:r>
              <a:rPr lang="en-US" dirty="0" smtClean="0"/>
              <a:t> v </a:t>
            </a:r>
            <a:r>
              <a:rPr lang="en-US" dirty="0" err="1" smtClean="0"/>
              <a:t>rúrkach</a:t>
            </a:r>
            <a:r>
              <a:rPr lang="en-US" dirty="0" smtClean="0"/>
              <a:t>. </a:t>
            </a:r>
            <a:r>
              <a:rPr lang="en-US" dirty="0" err="1" smtClean="0"/>
              <a:t>Kompresor</a:t>
            </a:r>
            <a:r>
              <a:rPr lang="en-US" dirty="0" smtClean="0"/>
              <a:t> </a:t>
            </a:r>
            <a:r>
              <a:rPr lang="en-US" dirty="0" err="1" smtClean="0"/>
              <a:t>čerpá</a:t>
            </a:r>
            <a:r>
              <a:rPr lang="en-US" dirty="0" smtClean="0"/>
              <a:t> </a:t>
            </a:r>
            <a:r>
              <a:rPr lang="en-US" dirty="0" err="1" smtClean="0"/>
              <a:t>kvapalinu</a:t>
            </a:r>
            <a:r>
              <a:rPr lang="en-US" dirty="0" smtClean="0"/>
              <a:t> z </a:t>
            </a:r>
            <a:r>
              <a:rPr lang="en-US" dirty="0" err="1" smtClean="0"/>
              <a:t>výparníka</a:t>
            </a:r>
            <a:r>
              <a:rPr lang="en-US" dirty="0" smtClean="0"/>
              <a:t> do </a:t>
            </a:r>
            <a:r>
              <a:rPr lang="en-US" dirty="0" err="1" smtClean="0"/>
              <a:t>chladiča</a:t>
            </a:r>
            <a:r>
              <a:rPr lang="en-US" dirty="0" smtClean="0"/>
              <a:t>. </a:t>
            </a:r>
            <a:r>
              <a:rPr lang="en-US" dirty="0" err="1" smtClean="0"/>
              <a:t>Táto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vracia</a:t>
            </a:r>
            <a:r>
              <a:rPr lang="en-US" dirty="0" smtClean="0"/>
              <a:t> </a:t>
            </a:r>
            <a:r>
              <a:rPr lang="en-US" dirty="0" err="1" smtClean="0"/>
              <a:t>späť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</a:t>
            </a:r>
            <a:r>
              <a:rPr lang="en-US" dirty="0" err="1" smtClean="0"/>
              <a:t>expanznú</a:t>
            </a:r>
            <a:r>
              <a:rPr lang="en-US" dirty="0" smtClean="0"/>
              <a:t> </a:t>
            </a:r>
            <a:r>
              <a:rPr lang="en-US" dirty="0" err="1" smtClean="0"/>
              <a:t>rúrku</a:t>
            </a:r>
            <a:r>
              <a:rPr lang="en-US" dirty="0" smtClean="0"/>
              <a:t>. Je to </a:t>
            </a:r>
            <a:r>
              <a:rPr lang="en-US" dirty="0" err="1" smtClean="0"/>
              <a:t>pumpa</a:t>
            </a:r>
            <a:r>
              <a:rPr lang="en-US" dirty="0" smtClean="0"/>
              <a:t>, </a:t>
            </a:r>
            <a:r>
              <a:rPr lang="en-US" dirty="0" err="1" smtClean="0"/>
              <a:t>ktorá</a:t>
            </a:r>
            <a:r>
              <a:rPr lang="en-US" dirty="0" smtClean="0"/>
              <a:t> </a:t>
            </a:r>
            <a:r>
              <a:rPr lang="en-US" dirty="0" err="1" smtClean="0"/>
              <a:t>stláča</a:t>
            </a:r>
            <a:r>
              <a:rPr lang="en-US" dirty="0" smtClean="0"/>
              <a:t> </a:t>
            </a:r>
            <a:r>
              <a:rPr lang="en-US" dirty="0" err="1" smtClean="0"/>
              <a:t>chladiacu</a:t>
            </a:r>
            <a:r>
              <a:rPr lang="en-US" dirty="0" smtClean="0"/>
              <a:t> </a:t>
            </a:r>
            <a:r>
              <a:rPr lang="en-US" dirty="0" err="1" smtClean="0"/>
              <a:t>látku</a:t>
            </a:r>
            <a:r>
              <a:rPr lang="en-US" dirty="0" smtClean="0"/>
              <a:t> a 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tom </a:t>
            </a:r>
            <a:r>
              <a:rPr lang="en-US" dirty="0" err="1" smtClean="0"/>
              <a:t>ohrieva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                                                    </a:t>
            </a:r>
            <a:r>
              <a:rPr lang="en-US" dirty="0" err="1" smtClean="0"/>
              <a:t>Kondenzátor</a:t>
            </a:r>
            <a:r>
              <a:rPr lang="en-US" dirty="0" smtClean="0"/>
              <a:t> – </a:t>
            </a:r>
            <a:r>
              <a:rPr lang="en-US" dirty="0" err="1" smtClean="0"/>
              <a:t>potrubie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zahriate</a:t>
            </a:r>
            <a:r>
              <a:rPr lang="en-US" dirty="0" smtClean="0"/>
              <a:t> </a:t>
            </a:r>
            <a:r>
              <a:rPr lang="en-US" dirty="0" err="1" smtClean="0"/>
              <a:t>chladivo</a:t>
            </a:r>
            <a:r>
              <a:rPr lang="en-US" dirty="0" smtClean="0"/>
              <a:t> </a:t>
            </a:r>
            <a:r>
              <a:rPr lang="en-US" dirty="0" err="1" smtClean="0"/>
              <a:t>okolitým</a:t>
            </a:r>
            <a:r>
              <a:rPr lang="en-US" dirty="0" smtClean="0"/>
              <a:t> </a:t>
            </a:r>
            <a:r>
              <a:rPr lang="en-US" dirty="0" err="1" smtClean="0"/>
              <a:t>vzduchom</a:t>
            </a:r>
            <a:r>
              <a:rPr lang="en-US" dirty="0" smtClean="0"/>
              <a:t> </a:t>
            </a:r>
            <a:r>
              <a:rPr lang="en-US" dirty="0" err="1" smtClean="0"/>
              <a:t>ochladzuje</a:t>
            </a:r>
            <a:r>
              <a:rPr lang="en-US" dirty="0" smtClean="0"/>
              <a:t> a </a:t>
            </a:r>
            <a:r>
              <a:rPr lang="en-US" dirty="0" err="1" smtClean="0"/>
              <a:t>skvapalňuje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                                                     </a:t>
            </a:r>
            <a:r>
              <a:rPr lang="en-US" dirty="0" err="1" smtClean="0"/>
              <a:t>Úzka</a:t>
            </a:r>
            <a:r>
              <a:rPr lang="en-US" dirty="0" smtClean="0"/>
              <a:t> </a:t>
            </a:r>
            <a:r>
              <a:rPr lang="en-US" dirty="0" err="1" smtClean="0"/>
              <a:t>trubička</a:t>
            </a:r>
            <a:r>
              <a:rPr lang="en-US" dirty="0" smtClean="0"/>
              <a:t> – </a:t>
            </a:r>
            <a:r>
              <a:rPr lang="en-US" dirty="0" err="1" smtClean="0"/>
              <a:t>škrtí</a:t>
            </a:r>
            <a:r>
              <a:rPr lang="en-US" dirty="0" smtClean="0"/>
              <a:t> </a:t>
            </a:r>
            <a:r>
              <a:rPr lang="en-US" dirty="0" err="1" smtClean="0"/>
              <a:t>prúd</a:t>
            </a:r>
            <a:r>
              <a:rPr lang="en-US" dirty="0" smtClean="0"/>
              <a:t> </a:t>
            </a:r>
            <a:r>
              <a:rPr lang="en-US" dirty="0" err="1" smtClean="0"/>
              <a:t>chladiva</a:t>
            </a:r>
            <a:r>
              <a:rPr lang="en-US" dirty="0" smtClean="0"/>
              <a:t> </a:t>
            </a:r>
            <a:r>
              <a:rPr lang="en-US" dirty="0" err="1" smtClean="0"/>
              <a:t>prúdiaceho</a:t>
            </a:r>
            <a:r>
              <a:rPr lang="en-US" dirty="0" smtClean="0"/>
              <a:t> pod </a:t>
            </a:r>
            <a:r>
              <a:rPr lang="en-US" dirty="0" err="1" smtClean="0"/>
              <a:t>tlakom</a:t>
            </a:r>
            <a:r>
              <a:rPr lang="en-US" dirty="0" smtClean="0"/>
              <a:t> z </a:t>
            </a:r>
            <a:r>
              <a:rPr lang="en-US" dirty="0" err="1" smtClean="0"/>
              <a:t>kondenzátora</a:t>
            </a:r>
            <a:r>
              <a:rPr lang="en-US" dirty="0" smtClean="0"/>
              <a:t> do </a:t>
            </a:r>
            <a:r>
              <a:rPr lang="en-US" dirty="0" err="1" smtClean="0"/>
              <a:t>výparníka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03648" y="317129"/>
            <a:ext cx="676875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Výparník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chladivo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prichádza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z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expanznej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rúrky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nízkym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tlakom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v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dôsledku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čoho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rúrke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vyparuje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ochladzuje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Výparník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je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potrubie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ktoré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nachádza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vnútri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chladničky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v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ňom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chladivo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vrie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rozpína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ochladzuje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Toto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potrubie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je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omotané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okolo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krabice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je v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chladničke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najchladnejšie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Chladič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chladivo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opúšťa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kompresor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vysokým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tlakom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Keď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prúdi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cez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chladič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výpary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vplyvom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vysokého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tlaku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zrážajú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späť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kvapalinu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Pritom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uvoľňuje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teplo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a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preto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je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chladič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teplý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Chladič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nachádza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zadnej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časti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chladničky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 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teplo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uvoľňuje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vzduchu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okolo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chladničky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             </a:t>
            </a:r>
          </a:p>
        </p:txBody>
      </p:sp>
      <p:pic>
        <p:nvPicPr>
          <p:cNvPr id="1025" name="Picture 1" descr="kompresorová chladnič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573016"/>
            <a:ext cx="22479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 err="1" smtClean="0"/>
              <a:t>Skúsená</a:t>
            </a:r>
            <a:r>
              <a:rPr lang="cs-CZ" sz="2400" b="1" dirty="0" smtClean="0"/>
              <a:t> gazdinka </a:t>
            </a:r>
            <a:r>
              <a:rPr lang="cs-CZ" sz="2400" b="1" dirty="0" err="1" smtClean="0"/>
              <a:t>vie</a:t>
            </a:r>
            <a:r>
              <a:rPr lang="cs-CZ" sz="2400" b="1" dirty="0" smtClean="0"/>
              <a:t>, že do chladničky </a:t>
            </a:r>
            <a:r>
              <a:rPr lang="cs-CZ" sz="2400" b="1" dirty="0" err="1" smtClean="0"/>
              <a:t>nemôže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vkladať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horúce</a:t>
            </a:r>
            <a:r>
              <a:rPr lang="cs-CZ" sz="2400" b="1" dirty="0" smtClean="0"/>
              <a:t> jedlo. </a:t>
            </a:r>
            <a:r>
              <a:rPr lang="cs-CZ" sz="2400" b="1" dirty="0" err="1" smtClean="0"/>
              <a:t>Aké</a:t>
            </a:r>
            <a:r>
              <a:rPr lang="cs-CZ" sz="2400" b="1" dirty="0" smtClean="0"/>
              <a:t> je </a:t>
            </a:r>
            <a:r>
              <a:rPr lang="cs-CZ" sz="2400" b="1" dirty="0" err="1" smtClean="0"/>
              <a:t>fyzikálne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pozadie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tejto</a:t>
            </a:r>
            <a:r>
              <a:rPr lang="cs-CZ" sz="2400" b="1" dirty="0" smtClean="0"/>
              <a:t> </a:t>
            </a:r>
            <a:r>
              <a:rPr lang="cs-CZ" sz="2700" b="1" dirty="0" err="1" smtClean="0"/>
              <a:t>skúsenosti</a:t>
            </a:r>
            <a:r>
              <a:rPr lang="cs-CZ" sz="2700" b="1" dirty="0" smtClean="0"/>
              <a:t>?</a:t>
            </a:r>
            <a:endParaRPr lang="en-US" sz="2700" dirty="0"/>
          </a:p>
        </p:txBody>
      </p:sp>
      <p:sp>
        <p:nvSpPr>
          <p:cNvPr id="3" name="Rectangle 2"/>
          <p:cNvSpPr/>
          <p:nvPr/>
        </p:nvSpPr>
        <p:spPr>
          <a:xfrm>
            <a:off x="1691680" y="1412775"/>
            <a:ext cx="4680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Pri</a:t>
            </a:r>
            <a:r>
              <a:rPr lang="cs-CZ" dirty="0" smtClean="0"/>
              <a:t> vložení jedla s </a:t>
            </a:r>
            <a:r>
              <a:rPr lang="cs-CZ" dirty="0" err="1" smtClean="0"/>
              <a:t>izbovou</a:t>
            </a:r>
            <a:r>
              <a:rPr lang="cs-CZ" dirty="0" smtClean="0"/>
              <a:t> teplotou do chladničky dokáže </a:t>
            </a:r>
            <a:r>
              <a:rPr lang="cs-CZ" dirty="0" err="1" smtClean="0"/>
              <a:t>chladiace</a:t>
            </a:r>
            <a:r>
              <a:rPr lang="cs-CZ" dirty="0" smtClean="0"/>
              <a:t> </a:t>
            </a:r>
            <a:r>
              <a:rPr lang="cs-CZ" dirty="0" err="1" smtClean="0"/>
              <a:t>zariadenie</a:t>
            </a:r>
            <a:r>
              <a:rPr lang="cs-CZ" dirty="0" smtClean="0"/>
              <a:t> jeho teplotu </a:t>
            </a:r>
            <a:r>
              <a:rPr lang="cs-CZ" dirty="0" err="1" smtClean="0"/>
              <a:t>znížiť</a:t>
            </a:r>
            <a:r>
              <a:rPr lang="cs-CZ" dirty="0" smtClean="0"/>
              <a:t> za </a:t>
            </a:r>
            <a:r>
              <a:rPr lang="cs-CZ" dirty="0" err="1" smtClean="0"/>
              <a:t>niekoľko</a:t>
            </a:r>
            <a:r>
              <a:rPr lang="cs-CZ" dirty="0" smtClean="0"/>
              <a:t> </a:t>
            </a:r>
            <a:r>
              <a:rPr lang="cs-CZ" dirty="0" err="1" smtClean="0"/>
              <a:t>minút</a:t>
            </a:r>
            <a:r>
              <a:rPr lang="cs-CZ" dirty="0" smtClean="0"/>
              <a:t>. </a:t>
            </a:r>
            <a:r>
              <a:rPr lang="cs-CZ" dirty="0" err="1" smtClean="0"/>
              <a:t>Chladiace</a:t>
            </a:r>
            <a:r>
              <a:rPr lang="cs-CZ" dirty="0" smtClean="0"/>
              <a:t> </a:t>
            </a:r>
            <a:r>
              <a:rPr lang="cs-CZ" dirty="0" err="1" smtClean="0"/>
              <a:t>zariadenie</a:t>
            </a:r>
            <a:r>
              <a:rPr lang="cs-CZ" dirty="0" smtClean="0"/>
              <a:t> pracuje v </a:t>
            </a:r>
            <a:r>
              <a:rPr lang="cs-CZ" dirty="0" err="1" smtClean="0"/>
              <a:t>krátkych</a:t>
            </a:r>
            <a:r>
              <a:rPr lang="cs-CZ" dirty="0" smtClean="0"/>
              <a:t> po sebe </a:t>
            </a:r>
            <a:r>
              <a:rPr lang="cs-CZ" dirty="0" err="1" smtClean="0"/>
              <a:t>idúcich</a:t>
            </a:r>
            <a:r>
              <a:rPr lang="cs-CZ" dirty="0" smtClean="0"/>
              <a:t> </a:t>
            </a:r>
            <a:r>
              <a:rPr lang="cs-CZ" dirty="0" err="1" smtClean="0"/>
              <a:t>intervaloch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     Vložením </a:t>
            </a:r>
            <a:r>
              <a:rPr lang="cs-CZ" dirty="0" err="1" smtClean="0"/>
              <a:t>horúceho</a:t>
            </a:r>
            <a:r>
              <a:rPr lang="cs-CZ" dirty="0" smtClean="0"/>
              <a:t> jedla do </a:t>
            </a:r>
            <a:r>
              <a:rPr lang="cs-CZ" dirty="0" err="1" smtClean="0"/>
              <a:t>priestoru</a:t>
            </a:r>
            <a:r>
              <a:rPr lang="cs-CZ" dirty="0" smtClean="0"/>
              <a:t> </a:t>
            </a:r>
            <a:r>
              <a:rPr lang="cs-CZ" dirty="0" err="1" smtClean="0"/>
              <a:t>studenšej</a:t>
            </a:r>
            <a:r>
              <a:rPr lang="cs-CZ" dirty="0" smtClean="0"/>
              <a:t> chladničky </a:t>
            </a:r>
            <a:r>
              <a:rPr lang="cs-CZ" dirty="0" err="1" smtClean="0"/>
              <a:t>dochádza</a:t>
            </a:r>
            <a:r>
              <a:rPr lang="cs-CZ" dirty="0" smtClean="0"/>
              <a:t> k </a:t>
            </a:r>
            <a:r>
              <a:rPr lang="cs-CZ" dirty="0" err="1" smtClean="0"/>
              <a:t>intenzívnemu</a:t>
            </a:r>
            <a:r>
              <a:rPr lang="cs-CZ" dirty="0" smtClean="0"/>
              <a:t> </a:t>
            </a:r>
            <a:r>
              <a:rPr lang="cs-CZ" dirty="0" err="1" smtClean="0"/>
              <a:t>odovzdávaniu</a:t>
            </a:r>
            <a:r>
              <a:rPr lang="cs-CZ" dirty="0" smtClean="0"/>
              <a:t> tepla </a:t>
            </a:r>
            <a:r>
              <a:rPr lang="cs-CZ" dirty="0" err="1" smtClean="0"/>
              <a:t>jedlom</a:t>
            </a:r>
            <a:r>
              <a:rPr lang="cs-CZ" dirty="0" smtClean="0"/>
              <a:t>. </a:t>
            </a:r>
            <a:r>
              <a:rPr lang="cs-CZ" dirty="0" err="1" smtClean="0"/>
              <a:t>Priestor</a:t>
            </a:r>
            <a:r>
              <a:rPr lang="cs-CZ" dirty="0" smtClean="0"/>
              <a:t> chladničky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zohrieva</a:t>
            </a:r>
            <a:r>
              <a:rPr lang="cs-CZ" dirty="0" smtClean="0"/>
              <a:t> nad </a:t>
            </a:r>
            <a:r>
              <a:rPr lang="cs-CZ" dirty="0" err="1" smtClean="0"/>
              <a:t>udržiavanú</a:t>
            </a:r>
            <a:r>
              <a:rPr lang="cs-CZ" dirty="0" smtClean="0"/>
              <a:t> teplotu. </a:t>
            </a:r>
            <a:r>
              <a:rPr lang="cs-CZ" dirty="0" err="1" smtClean="0"/>
              <a:t>Chladiace</a:t>
            </a:r>
            <a:r>
              <a:rPr lang="cs-CZ" dirty="0" smtClean="0"/>
              <a:t> </a:t>
            </a:r>
            <a:r>
              <a:rPr lang="cs-CZ" dirty="0" err="1" smtClean="0"/>
              <a:t>zariadenie</a:t>
            </a:r>
            <a:r>
              <a:rPr lang="cs-CZ" dirty="0" smtClean="0"/>
              <a:t> </a:t>
            </a:r>
            <a:r>
              <a:rPr lang="cs-CZ" dirty="0" err="1" smtClean="0"/>
              <a:t>odoberá</a:t>
            </a:r>
            <a:r>
              <a:rPr lang="cs-CZ" dirty="0" smtClean="0"/>
              <a:t> </a:t>
            </a:r>
            <a:r>
              <a:rPr lang="cs-CZ" dirty="0" err="1" smtClean="0"/>
              <a:t>uvoľňované</a:t>
            </a:r>
            <a:r>
              <a:rPr lang="cs-CZ" dirty="0" smtClean="0"/>
              <a:t> teplo až kým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vnútro</a:t>
            </a:r>
            <a:r>
              <a:rPr lang="cs-CZ" dirty="0" smtClean="0"/>
              <a:t> chladničky neochladí na </a:t>
            </a:r>
            <a:r>
              <a:rPr lang="cs-CZ" dirty="0" err="1" smtClean="0"/>
              <a:t>nastavenú</a:t>
            </a:r>
            <a:r>
              <a:rPr lang="cs-CZ" dirty="0" smtClean="0"/>
              <a:t> teplotu (</a:t>
            </a:r>
            <a:r>
              <a:rPr lang="cs-CZ" dirty="0" err="1" smtClean="0"/>
              <a:t>napr</a:t>
            </a:r>
            <a:r>
              <a:rPr lang="cs-CZ" dirty="0" smtClean="0"/>
              <a:t>. 4</a:t>
            </a:r>
            <a:r>
              <a:rPr lang="cs-CZ" baseline="30000" dirty="0" smtClean="0"/>
              <a:t>o</a:t>
            </a:r>
            <a:r>
              <a:rPr lang="cs-CZ" dirty="0" smtClean="0"/>
              <a:t>C). </a:t>
            </a:r>
            <a:r>
              <a:rPr lang="cs-CZ" dirty="0" err="1" smtClean="0"/>
              <a:t>Pretože</a:t>
            </a:r>
            <a:r>
              <a:rPr lang="cs-CZ" dirty="0" smtClean="0"/>
              <a:t> </a:t>
            </a:r>
            <a:r>
              <a:rPr lang="cs-CZ" dirty="0" err="1" smtClean="0"/>
              <a:t>horúce</a:t>
            </a:r>
            <a:r>
              <a:rPr lang="cs-CZ" dirty="0" smtClean="0"/>
              <a:t> jedlo </a:t>
            </a:r>
            <a:r>
              <a:rPr lang="cs-CZ" dirty="0" err="1" smtClean="0"/>
              <a:t>odovzdá</a:t>
            </a:r>
            <a:r>
              <a:rPr lang="cs-CZ" dirty="0" smtClean="0"/>
              <a:t>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svojom</a:t>
            </a:r>
            <a:r>
              <a:rPr lang="cs-CZ" dirty="0" smtClean="0"/>
              <a:t> </a:t>
            </a:r>
            <a:r>
              <a:rPr lang="cs-CZ" dirty="0" err="1" smtClean="0"/>
              <a:t>ochladzovaní</a:t>
            </a:r>
            <a:r>
              <a:rPr lang="cs-CZ" dirty="0" smtClean="0"/>
              <a:t> </a:t>
            </a:r>
            <a:r>
              <a:rPr lang="cs-CZ" dirty="0" err="1" smtClean="0"/>
              <a:t>veľké</a:t>
            </a:r>
            <a:r>
              <a:rPr lang="cs-CZ" dirty="0" smtClean="0"/>
              <a:t> množstvo </a:t>
            </a:r>
            <a:r>
              <a:rPr lang="cs-CZ" dirty="0" err="1" smtClean="0"/>
              <a:t>tepelnej</a:t>
            </a:r>
            <a:r>
              <a:rPr lang="cs-CZ" dirty="0" smtClean="0"/>
              <a:t> energie, proces </a:t>
            </a:r>
            <a:r>
              <a:rPr lang="cs-CZ" dirty="0" err="1" smtClean="0"/>
              <a:t>chladenia</a:t>
            </a:r>
            <a:r>
              <a:rPr lang="cs-CZ" dirty="0" smtClean="0"/>
              <a:t> </a:t>
            </a:r>
            <a:r>
              <a:rPr lang="cs-CZ" dirty="0" err="1" smtClean="0"/>
              <a:t>prebieha</a:t>
            </a:r>
            <a:r>
              <a:rPr lang="cs-CZ" dirty="0" smtClean="0"/>
              <a:t> </a:t>
            </a:r>
            <a:r>
              <a:rPr lang="cs-CZ" dirty="0" err="1" smtClean="0"/>
              <a:t>pomerne</a:t>
            </a:r>
            <a:r>
              <a:rPr lang="cs-CZ" dirty="0" smtClean="0"/>
              <a:t> </a:t>
            </a:r>
            <a:r>
              <a:rPr lang="cs-CZ" dirty="0" err="1" smtClean="0"/>
              <a:t>dlho</a:t>
            </a:r>
            <a:r>
              <a:rPr lang="cs-CZ" dirty="0" smtClean="0"/>
              <a:t>. Na </a:t>
            </a:r>
            <a:r>
              <a:rPr lang="cs-CZ" dirty="0" err="1" smtClean="0"/>
              <a:t>dlhodobú</a:t>
            </a:r>
            <a:r>
              <a:rPr lang="cs-CZ" dirty="0" smtClean="0"/>
              <a:t> </a:t>
            </a:r>
            <a:r>
              <a:rPr lang="cs-CZ" dirty="0" err="1" smtClean="0"/>
              <a:t>prevádzku</a:t>
            </a:r>
            <a:r>
              <a:rPr lang="cs-CZ" dirty="0" smtClean="0"/>
              <a:t> však </a:t>
            </a:r>
            <a:r>
              <a:rPr lang="cs-CZ" dirty="0" err="1" smtClean="0"/>
              <a:t>chladiace</a:t>
            </a:r>
            <a:r>
              <a:rPr lang="cs-CZ" dirty="0" smtClean="0"/>
              <a:t> </a:t>
            </a:r>
            <a:r>
              <a:rPr lang="cs-CZ" dirty="0" err="1" smtClean="0"/>
              <a:t>zariadenie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je </a:t>
            </a:r>
            <a:r>
              <a:rPr lang="cs-CZ" dirty="0" err="1" smtClean="0"/>
              <a:t>prispôsobené</a:t>
            </a:r>
            <a:r>
              <a:rPr lang="cs-CZ" dirty="0" smtClean="0"/>
              <a:t> a </a:t>
            </a:r>
            <a:r>
              <a:rPr lang="cs-CZ" dirty="0" err="1" smtClean="0"/>
              <a:t>môže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pokaziť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>Chladnička </a:t>
            </a:r>
            <a:r>
              <a:rPr lang="cs-CZ" sz="2700" b="1" dirty="0" err="1" smtClean="0"/>
              <a:t>pri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svojej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prevádzke</a:t>
            </a:r>
            <a:r>
              <a:rPr lang="cs-CZ" sz="2700" b="1" dirty="0" smtClean="0"/>
              <a:t> chladí </a:t>
            </a:r>
            <a:r>
              <a:rPr lang="cs-CZ" sz="2700" b="1" dirty="0" err="1" smtClean="0"/>
              <a:t>svoj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vnútorný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priestor</a:t>
            </a:r>
            <a:r>
              <a:rPr lang="cs-CZ" sz="2700" b="1" dirty="0" smtClean="0"/>
              <a:t>. </a:t>
            </a:r>
            <a:r>
              <a:rPr lang="cs-CZ" sz="2700" b="1" dirty="0" err="1" smtClean="0"/>
              <a:t>Ochladzuje</a:t>
            </a:r>
            <a:r>
              <a:rPr lang="cs-CZ" sz="2700" b="1" dirty="0" smtClean="0"/>
              <a:t> tak aj </a:t>
            </a:r>
            <a:r>
              <a:rPr lang="cs-CZ" sz="2700" b="1" dirty="0" err="1" smtClean="0"/>
              <a:t>miestnosť</a:t>
            </a:r>
            <a:r>
              <a:rPr lang="cs-CZ" sz="2700" b="1" dirty="0" smtClean="0"/>
              <a:t>, kde </a:t>
            </a:r>
            <a:r>
              <a:rPr lang="cs-CZ" sz="2700" b="1" dirty="0" err="1" smtClean="0"/>
              <a:t>sa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nachádza</a:t>
            </a:r>
            <a:r>
              <a:rPr lang="cs-CZ" sz="2700" b="1" dirty="0" smtClean="0"/>
              <a:t>? </a:t>
            </a:r>
            <a:endParaRPr lang="en-US" sz="2700" dirty="0"/>
          </a:p>
        </p:txBody>
      </p:sp>
      <p:sp>
        <p:nvSpPr>
          <p:cNvPr id="3" name="Rectangle 2"/>
          <p:cNvSpPr/>
          <p:nvPr/>
        </p:nvSpPr>
        <p:spPr>
          <a:xfrm>
            <a:off x="1403648" y="1700808"/>
            <a:ext cx="2952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 </a:t>
            </a:r>
            <a:r>
              <a:rPr lang="cs-CZ" dirty="0" err="1" smtClean="0"/>
              <a:t>chladničke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nachádza</a:t>
            </a:r>
            <a:r>
              <a:rPr lang="cs-CZ" dirty="0" smtClean="0"/>
              <a:t> </a:t>
            </a:r>
            <a:r>
              <a:rPr lang="cs-CZ" dirty="0" err="1" smtClean="0"/>
              <a:t>chladiace</a:t>
            </a:r>
            <a:r>
              <a:rPr lang="cs-CZ" dirty="0" smtClean="0"/>
              <a:t> </a:t>
            </a:r>
            <a:r>
              <a:rPr lang="cs-CZ" dirty="0" err="1" smtClean="0"/>
              <a:t>zariadenie</a:t>
            </a:r>
            <a:r>
              <a:rPr lang="cs-CZ" dirty="0" smtClean="0"/>
              <a:t>. Toto </a:t>
            </a:r>
            <a:r>
              <a:rPr lang="cs-CZ" dirty="0" err="1" smtClean="0"/>
              <a:t>zariadenie</a:t>
            </a:r>
            <a:r>
              <a:rPr lang="cs-CZ" dirty="0" smtClean="0"/>
              <a:t> </a:t>
            </a:r>
            <a:r>
              <a:rPr lang="cs-CZ" b="1" u="sng" dirty="0" err="1" smtClean="0"/>
              <a:t>odoberá</a:t>
            </a:r>
            <a:r>
              <a:rPr lang="cs-CZ" b="1" u="sng" dirty="0" smtClean="0"/>
              <a:t> teplo</a:t>
            </a:r>
            <a:r>
              <a:rPr lang="cs-CZ" dirty="0" smtClean="0"/>
              <a:t> potravinám a </a:t>
            </a:r>
            <a:r>
              <a:rPr lang="cs-CZ" dirty="0" err="1" smtClean="0"/>
              <a:t>vnútornému</a:t>
            </a:r>
            <a:r>
              <a:rPr lang="cs-CZ" dirty="0" smtClean="0"/>
              <a:t> </a:t>
            </a:r>
            <a:r>
              <a:rPr lang="cs-CZ" dirty="0" err="1" smtClean="0"/>
              <a:t>priestoru</a:t>
            </a:r>
            <a:r>
              <a:rPr lang="cs-CZ" dirty="0" smtClean="0"/>
              <a:t> chladničky. </a:t>
            </a:r>
            <a:r>
              <a:rPr lang="cs-CZ" dirty="0" err="1" smtClean="0"/>
              <a:t>Chladiaca</a:t>
            </a:r>
            <a:r>
              <a:rPr lang="cs-CZ" dirty="0" smtClean="0"/>
              <a:t> </a:t>
            </a:r>
            <a:r>
              <a:rPr lang="cs-CZ" b="1" u="sng" dirty="0" err="1" smtClean="0"/>
              <a:t>kvapalina</a:t>
            </a:r>
            <a:r>
              <a:rPr lang="cs-CZ" dirty="0" smtClean="0"/>
              <a:t> </a:t>
            </a:r>
            <a:r>
              <a:rPr lang="cs-CZ" dirty="0" err="1" smtClean="0"/>
              <a:t>prúdi</a:t>
            </a:r>
            <a:r>
              <a:rPr lang="cs-CZ" dirty="0" smtClean="0"/>
              <a:t> </a:t>
            </a:r>
            <a:r>
              <a:rPr lang="cs-CZ" dirty="0" err="1" smtClean="0"/>
              <a:t>cez</a:t>
            </a:r>
            <a:r>
              <a:rPr lang="cs-CZ" dirty="0" smtClean="0"/>
              <a:t> </a:t>
            </a:r>
            <a:r>
              <a:rPr lang="cs-CZ" dirty="0" err="1" smtClean="0"/>
              <a:t>zadnú</a:t>
            </a:r>
            <a:r>
              <a:rPr lang="cs-CZ" dirty="0" smtClean="0"/>
              <a:t> stenu chladničky, kde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odobraté</a:t>
            </a:r>
            <a:r>
              <a:rPr lang="cs-CZ" dirty="0" smtClean="0"/>
              <a:t> teplo z </a:t>
            </a:r>
            <a:r>
              <a:rPr lang="cs-CZ" dirty="0" err="1" smtClean="0"/>
              <a:t>vnútorného</a:t>
            </a:r>
            <a:r>
              <a:rPr lang="cs-CZ" dirty="0" smtClean="0"/>
              <a:t> </a:t>
            </a:r>
            <a:r>
              <a:rPr lang="cs-CZ" dirty="0" err="1" smtClean="0"/>
              <a:t>priestoru</a:t>
            </a:r>
            <a:r>
              <a:rPr lang="cs-CZ" dirty="0" smtClean="0"/>
              <a:t> </a:t>
            </a:r>
            <a:r>
              <a:rPr lang="cs-CZ" dirty="0" err="1" smtClean="0"/>
              <a:t>odovzdáva</a:t>
            </a:r>
            <a:r>
              <a:rPr lang="cs-CZ" dirty="0" smtClean="0"/>
              <a:t> </a:t>
            </a:r>
            <a:r>
              <a:rPr lang="cs-CZ" dirty="0" err="1" smtClean="0"/>
              <a:t>okoliu</a:t>
            </a:r>
            <a:r>
              <a:rPr lang="cs-CZ" dirty="0" smtClean="0"/>
              <a:t>. Chladnička tak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svojej</a:t>
            </a:r>
            <a:r>
              <a:rPr lang="cs-CZ" dirty="0" smtClean="0"/>
              <a:t> činnosti </a:t>
            </a:r>
            <a:r>
              <a:rPr lang="cs-CZ" dirty="0" err="1" smtClean="0"/>
              <a:t>miestnosť</a:t>
            </a:r>
            <a:r>
              <a:rPr lang="cs-CZ" dirty="0" smtClean="0"/>
              <a:t>, v </a:t>
            </a:r>
            <a:r>
              <a:rPr lang="cs-CZ" dirty="0" err="1" smtClean="0"/>
              <a:t>ktorej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nachádza</a:t>
            </a:r>
            <a:r>
              <a:rPr lang="cs-CZ" dirty="0" smtClean="0"/>
              <a:t>, </a:t>
            </a:r>
            <a:r>
              <a:rPr lang="cs-CZ" dirty="0" err="1" smtClean="0"/>
              <a:t>neochladzuje</a:t>
            </a:r>
            <a:r>
              <a:rPr lang="cs-CZ" dirty="0" smtClean="0"/>
              <a:t>, ale naopak </a:t>
            </a:r>
            <a:r>
              <a:rPr lang="cs-CZ" dirty="0" err="1" smtClean="0"/>
              <a:t>vyhrieva</a:t>
            </a:r>
            <a:r>
              <a:rPr lang="cs-CZ" dirty="0" smtClean="0"/>
              <a:t>.</a:t>
            </a:r>
          </a:p>
          <a:p>
            <a:r>
              <a:rPr lang="cs-CZ" dirty="0" smtClean="0"/>
              <a:t> </a:t>
            </a:r>
            <a:endParaRPr lang="cs-CZ" dirty="0"/>
          </a:p>
        </p:txBody>
      </p:sp>
      <p:pic>
        <p:nvPicPr>
          <p:cNvPr id="5124" name="Picture 4" descr="http://www.tvojdom.sk/udata/images/images_sk/images_clanky/v_1509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39814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592</Words>
  <Application>Microsoft Office PowerPoint</Application>
  <PresentationFormat>On-screen Show (4:3)</PresentationFormat>
  <Paragraphs>60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FYZIKA V KUCHYNI</vt:lpstr>
      <vt:lpstr>HISTÓRIA CHLADNIČKY</vt:lpstr>
      <vt:lpstr>Slide 3</vt:lpstr>
      <vt:lpstr>Slide 4</vt:lpstr>
      <vt:lpstr>Slide 5</vt:lpstr>
      <vt:lpstr>Slide 6</vt:lpstr>
      <vt:lpstr>Slide 7</vt:lpstr>
      <vt:lpstr>Skúsená gazdinka vie, že do chladničky nemôže vkladať horúce jedlo. Aké je fyzikálne pozadie tejto skúsenosti?</vt:lpstr>
      <vt:lpstr>Chladnička pri svojej prevádzke chladí svoj vnútorný priestor. Ochladzuje tak aj miestnosť, kde sa nachádza? </vt:lpstr>
      <vt:lpstr>NOVÉ CHLADNIČKY</vt:lpstr>
      <vt:lpstr>Slide 11</vt:lpstr>
      <vt:lpstr>MIKROVLNNÁ  RÚRA </vt:lpstr>
      <vt:lpstr>Slide 13</vt:lpstr>
      <vt:lpstr>Slide 14</vt:lpstr>
      <vt:lpstr>Prečo sa kocka ľadu lepí na prsty?  </vt:lpstr>
      <vt:lpstr>Prečo sa priesvitná fólia tak vytrvalo lepí?  </vt:lpstr>
      <vt:lpstr>Prečo sa cigaretový dym premieňa na kúdol? </vt:lpstr>
      <vt:lpstr>Prečo sa tečúci med zvíja? </vt:lpstr>
      <vt:lpstr>Prečo sa kurča najrýchlejšie upečie na ražni?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V KUCHYNI</dc:title>
  <dc:creator>Miriam Trabalkova</dc:creator>
  <cp:lastModifiedBy>Miriam Trabalkova</cp:lastModifiedBy>
  <cp:revision>13</cp:revision>
  <dcterms:created xsi:type="dcterms:W3CDTF">2010-06-16T17:56:52Z</dcterms:created>
  <dcterms:modified xsi:type="dcterms:W3CDTF">2010-06-17T16:12:36Z</dcterms:modified>
</cp:coreProperties>
</file>